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56" r:id="rId3"/>
    <p:sldId id="257" r:id="rId4"/>
    <p:sldId id="258" r:id="rId5"/>
    <p:sldId id="259" r:id="rId6"/>
    <p:sldId id="266" r:id="rId7"/>
    <p:sldId id="260" r:id="rId8"/>
    <p:sldId id="267" r:id="rId9"/>
    <p:sldId id="261" r:id="rId10"/>
    <p:sldId id="269" r:id="rId11"/>
    <p:sldId id="268" r:id="rId12"/>
    <p:sldId id="262" r:id="rId13"/>
    <p:sldId id="263" r:id="rId14"/>
    <p:sldId id="264" r:id="rId15"/>
    <p:sldId id="270" r:id="rId16"/>
    <p:sldId id="271" r:id="rId17"/>
    <p:sldId id="265" r:id="rId18"/>
  </p:sldIdLst>
  <p:sldSz cx="18288000" cy="10287000"/>
  <p:notesSz cx="6858000" cy="9144000"/>
  <p:embeddedFontLst>
    <p:embeddedFont>
      <p:font typeface="Bookman Old Style" panose="02050604050505020204" charset="0"/>
      <p:regular r:id="rId23"/>
      <p:bold r:id="rId24"/>
      <p:italic r:id="rId25"/>
    </p:embeddedFont>
    <p:embeddedFont>
      <p:font typeface="Helvetica World" panose="020B0500040000020004" charset="-122"/>
      <p:regular r:id="rId26"/>
    </p:embeddedFont>
    <p:embeddedFont>
      <p:font typeface="Calibri" panose="020F050202020403020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0" userDrawn="1">
          <p15:clr>
            <a:srgbClr val="A4A3A4"/>
          </p15:clr>
        </p15:guide>
        <p15:guide id="2" pos="28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50"/>
        <p:guide pos="2897"/>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font" Target="fonts/font8.fntdata"/><Relationship Id="rId3" Type="http://schemas.openxmlformats.org/officeDocument/2006/relationships/slide" Target="slides/slide1.xml"/><Relationship Id="rId29" Type="http://schemas.openxmlformats.org/officeDocument/2006/relationships/font" Target="fonts/font7.fntdata"/><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8.pn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Freeform 3"/>
          <p:cNvSpPr/>
          <p:nvPr/>
        </p:nvSpPr>
        <p:spPr>
          <a:xfrm rot="-5400000">
            <a:off x="12802904" y="8790620"/>
            <a:ext cx="3465428" cy="3943588"/>
          </a:xfrm>
          <a:custGeom>
            <a:avLst/>
            <a:gdLst/>
            <a:ahLst/>
            <a:cxnLst/>
            <a:rect l="l" t="t" r="r" b="b"/>
            <a:pathLst>
              <a:path w="3465428" h="3943588">
                <a:moveTo>
                  <a:pt x="0" y="0"/>
                </a:moveTo>
                <a:lnTo>
                  <a:pt x="3465428" y="0"/>
                </a:lnTo>
                <a:lnTo>
                  <a:pt x="3465428" y="3943588"/>
                </a:lnTo>
                <a:lnTo>
                  <a:pt x="0" y="3943588"/>
                </a:lnTo>
                <a:lnTo>
                  <a:pt x="0" y="0"/>
                </a:lnTo>
                <a:close/>
              </a:path>
            </a:pathLst>
          </a:custGeom>
          <a:blipFill>
            <a:blip r:embed="rId2"/>
            <a:stretch>
              <a:fillRect/>
            </a:stretch>
          </a:blipFill>
        </p:spPr>
      </p:sp>
      <p:sp>
        <p:nvSpPr>
          <p:cNvPr id="4" name="Freeform 4"/>
          <p:cNvSpPr/>
          <p:nvPr/>
        </p:nvSpPr>
        <p:spPr>
          <a:xfrm>
            <a:off x="15316232" y="7963200"/>
            <a:ext cx="3390836" cy="3132284"/>
          </a:xfrm>
          <a:custGeom>
            <a:avLst/>
            <a:gdLst/>
            <a:ahLst/>
            <a:cxnLst/>
            <a:rect l="l" t="t" r="r" b="b"/>
            <a:pathLst>
              <a:path w="3390836" h="3132284">
                <a:moveTo>
                  <a:pt x="0" y="0"/>
                </a:moveTo>
                <a:lnTo>
                  <a:pt x="3390836" y="0"/>
                </a:lnTo>
                <a:lnTo>
                  <a:pt x="3390836" y="3132285"/>
                </a:lnTo>
                <a:lnTo>
                  <a:pt x="0" y="3132285"/>
                </a:lnTo>
                <a:lnTo>
                  <a:pt x="0" y="0"/>
                </a:lnTo>
                <a:close/>
              </a:path>
            </a:pathLst>
          </a:custGeom>
          <a:blipFill>
            <a:blip r:embed="rId3"/>
            <a:stretch>
              <a:fillRect/>
            </a:stretch>
          </a:blipFill>
        </p:spPr>
      </p:sp>
      <p:sp>
        <p:nvSpPr>
          <p:cNvPr id="5" name="Freeform 5"/>
          <p:cNvSpPr/>
          <p:nvPr/>
        </p:nvSpPr>
        <p:spPr>
          <a:xfrm rot="735098">
            <a:off x="16451450" y="5463240"/>
            <a:ext cx="2550420" cy="2355951"/>
          </a:xfrm>
          <a:custGeom>
            <a:avLst/>
            <a:gdLst/>
            <a:ahLst/>
            <a:cxnLst/>
            <a:rect l="l" t="t" r="r" b="b"/>
            <a:pathLst>
              <a:path w="2550420" h="2355951">
                <a:moveTo>
                  <a:pt x="0" y="0"/>
                </a:moveTo>
                <a:lnTo>
                  <a:pt x="2550420" y="0"/>
                </a:lnTo>
                <a:lnTo>
                  <a:pt x="2550420" y="2355951"/>
                </a:lnTo>
                <a:lnTo>
                  <a:pt x="0" y="2355951"/>
                </a:lnTo>
                <a:lnTo>
                  <a:pt x="0" y="0"/>
                </a:lnTo>
                <a:close/>
              </a:path>
            </a:pathLst>
          </a:custGeom>
          <a:blipFill>
            <a:blip r:embed="rId3"/>
            <a:stretch>
              <a:fillRect/>
            </a:stretch>
          </a:blipFill>
        </p:spPr>
      </p:sp>
      <p:sp>
        <p:nvSpPr>
          <p:cNvPr id="6" name="Freeform 6"/>
          <p:cNvSpPr/>
          <p:nvPr/>
        </p:nvSpPr>
        <p:spPr>
          <a:xfrm rot="3880940" flipH="1">
            <a:off x="-1482593" y="772543"/>
            <a:ext cx="3227254" cy="4927105"/>
          </a:xfrm>
          <a:custGeom>
            <a:avLst/>
            <a:gdLst/>
            <a:ahLst/>
            <a:cxnLst/>
            <a:rect l="l" t="t" r="r" b="b"/>
            <a:pathLst>
              <a:path w="3227254" h="4927105">
                <a:moveTo>
                  <a:pt x="3227254" y="0"/>
                </a:moveTo>
                <a:lnTo>
                  <a:pt x="0" y="0"/>
                </a:lnTo>
                <a:lnTo>
                  <a:pt x="0" y="4927105"/>
                </a:lnTo>
                <a:lnTo>
                  <a:pt x="3227254" y="4927105"/>
                </a:lnTo>
                <a:lnTo>
                  <a:pt x="3227254" y="0"/>
                </a:lnTo>
                <a:close/>
              </a:path>
            </a:pathLst>
          </a:custGeom>
          <a:blipFill>
            <a:blip r:embed="rId4"/>
            <a:stretch>
              <a:fillRect/>
            </a:stretch>
          </a:blipFill>
        </p:spPr>
      </p:sp>
      <p:sp>
        <p:nvSpPr>
          <p:cNvPr id="7" name="Freeform 7"/>
          <p:cNvSpPr/>
          <p:nvPr/>
        </p:nvSpPr>
        <p:spPr>
          <a:xfrm rot="2700000" flipH="1">
            <a:off x="-770731" y="-2277406"/>
            <a:ext cx="1826987" cy="4610693"/>
          </a:xfrm>
          <a:custGeom>
            <a:avLst/>
            <a:gdLst/>
            <a:ahLst/>
            <a:cxnLst/>
            <a:rect l="l" t="t" r="r" b="b"/>
            <a:pathLst>
              <a:path w="1826987" h="4610693">
                <a:moveTo>
                  <a:pt x="1826987" y="0"/>
                </a:moveTo>
                <a:lnTo>
                  <a:pt x="0" y="0"/>
                </a:lnTo>
                <a:lnTo>
                  <a:pt x="0" y="4610692"/>
                </a:lnTo>
                <a:lnTo>
                  <a:pt x="1826987" y="4610692"/>
                </a:lnTo>
                <a:lnTo>
                  <a:pt x="1826987" y="0"/>
                </a:lnTo>
                <a:close/>
              </a:path>
            </a:pathLst>
          </a:custGeom>
          <a:blipFill>
            <a:blip r:embed="rId5"/>
            <a:stretch>
              <a:fillRect/>
            </a:stretch>
          </a:blipFill>
        </p:spPr>
      </p:sp>
      <p:sp>
        <p:nvSpPr>
          <p:cNvPr id="8" name="Freeform 8"/>
          <p:cNvSpPr/>
          <p:nvPr/>
        </p:nvSpPr>
        <p:spPr>
          <a:xfrm rot="8862344">
            <a:off x="632599" y="-3851538"/>
            <a:ext cx="5543601" cy="5399367"/>
          </a:xfrm>
          <a:custGeom>
            <a:avLst/>
            <a:gdLst/>
            <a:ahLst/>
            <a:cxnLst/>
            <a:rect l="l" t="t" r="r" b="b"/>
            <a:pathLst>
              <a:path w="5543601" h="5399367">
                <a:moveTo>
                  <a:pt x="0" y="0"/>
                </a:moveTo>
                <a:lnTo>
                  <a:pt x="5543601" y="0"/>
                </a:lnTo>
                <a:lnTo>
                  <a:pt x="5543601" y="5399367"/>
                </a:lnTo>
                <a:lnTo>
                  <a:pt x="0" y="5399367"/>
                </a:lnTo>
                <a:lnTo>
                  <a:pt x="0" y="0"/>
                </a:lnTo>
                <a:close/>
              </a:path>
            </a:pathLst>
          </a:custGeom>
          <a:blipFill>
            <a:blip r:embed="rId6"/>
            <a:stretch>
              <a:fillRect/>
            </a:stretch>
          </a:blipFill>
        </p:spPr>
      </p:sp>
      <p:sp>
        <p:nvSpPr>
          <p:cNvPr id="9" name="Freeform 9"/>
          <p:cNvSpPr/>
          <p:nvPr/>
        </p:nvSpPr>
        <p:spPr>
          <a:xfrm>
            <a:off x="11811122" y="-5295899"/>
            <a:ext cx="8550234" cy="8229600"/>
          </a:xfrm>
          <a:custGeom>
            <a:avLst/>
            <a:gdLst/>
            <a:ahLst/>
            <a:cxnLst/>
            <a:rect l="l" t="t" r="r" b="b"/>
            <a:pathLst>
              <a:path w="8550234" h="8229600">
                <a:moveTo>
                  <a:pt x="0" y="0"/>
                </a:moveTo>
                <a:lnTo>
                  <a:pt x="8550233" y="0"/>
                </a:lnTo>
                <a:lnTo>
                  <a:pt x="8550233" y="8229600"/>
                </a:lnTo>
                <a:lnTo>
                  <a:pt x="0" y="8229600"/>
                </a:lnTo>
                <a:lnTo>
                  <a:pt x="0" y="0"/>
                </a:lnTo>
                <a:close/>
              </a:path>
            </a:pathLst>
          </a:custGeom>
          <a:blipFill>
            <a:blip r:embed="rId7"/>
            <a:stretch>
              <a:fillRect/>
            </a:stretch>
          </a:blipFill>
        </p:spPr>
      </p:sp>
      <p:sp>
        <p:nvSpPr>
          <p:cNvPr id="10" name="Freeform 10"/>
          <p:cNvSpPr/>
          <p:nvPr/>
        </p:nvSpPr>
        <p:spPr>
          <a:xfrm>
            <a:off x="-3352538" y="7063235"/>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7"/>
            <a:stretch>
              <a:fillRect/>
            </a:stretch>
          </a:blipFill>
        </p:spPr>
      </p:sp>
      <p:sp>
        <p:nvSpPr>
          <p:cNvPr id="11" name="Freeform 11"/>
          <p:cNvSpPr/>
          <p:nvPr/>
        </p:nvSpPr>
        <p:spPr>
          <a:xfrm>
            <a:off x="-973043" y="7658319"/>
            <a:ext cx="3651885" cy="8229600"/>
          </a:xfrm>
          <a:custGeom>
            <a:avLst/>
            <a:gdLst/>
            <a:ahLst/>
            <a:cxnLst/>
            <a:rect l="l" t="t" r="r" b="b"/>
            <a:pathLst>
              <a:path w="3651885" h="8229600">
                <a:moveTo>
                  <a:pt x="0" y="0"/>
                </a:moveTo>
                <a:lnTo>
                  <a:pt x="3651885" y="0"/>
                </a:lnTo>
                <a:lnTo>
                  <a:pt x="3651885" y="8229600"/>
                </a:lnTo>
                <a:lnTo>
                  <a:pt x="0" y="8229600"/>
                </a:lnTo>
                <a:lnTo>
                  <a:pt x="0" y="0"/>
                </a:lnTo>
                <a:close/>
              </a:path>
            </a:pathLst>
          </a:custGeom>
          <a:blipFill>
            <a:blip r:embed="rId8"/>
            <a:stretch>
              <a:fillRect/>
            </a:stretch>
          </a:blipFill>
        </p:spPr>
      </p:sp>
      <p:sp>
        <p:nvSpPr>
          <p:cNvPr id="12" name="Freeform 12"/>
          <p:cNvSpPr/>
          <p:nvPr/>
        </p:nvSpPr>
        <p:spPr>
          <a:xfrm flipV="1">
            <a:off x="14636266" y="-6230485"/>
            <a:ext cx="3651885" cy="8229600"/>
          </a:xfrm>
          <a:custGeom>
            <a:avLst/>
            <a:gdLst/>
            <a:ahLst/>
            <a:cxnLst/>
            <a:rect l="l" t="t" r="r" b="b"/>
            <a:pathLst>
              <a:path w="3651885" h="8229600">
                <a:moveTo>
                  <a:pt x="0" y="8229600"/>
                </a:moveTo>
                <a:lnTo>
                  <a:pt x="3651885" y="8229600"/>
                </a:lnTo>
                <a:lnTo>
                  <a:pt x="3651885" y="0"/>
                </a:lnTo>
                <a:lnTo>
                  <a:pt x="0" y="0"/>
                </a:lnTo>
                <a:lnTo>
                  <a:pt x="0" y="8229600"/>
                </a:lnTo>
                <a:close/>
              </a:path>
            </a:pathLst>
          </a:custGeom>
          <a:blipFill>
            <a:blip r:embed="rId8"/>
            <a:stretch>
              <a:fillRect/>
            </a:stretch>
          </a:blipFill>
        </p:spPr>
      </p:sp>
      <p:sp>
        <p:nvSpPr>
          <p:cNvPr id="13" name="TextBox 13"/>
          <p:cNvSpPr txBox="1"/>
          <p:nvPr/>
        </p:nvSpPr>
        <p:spPr>
          <a:xfrm>
            <a:off x="2438400" y="1409700"/>
            <a:ext cx="15339060" cy="3046730"/>
          </a:xfrm>
          <a:prstGeom prst="rect">
            <a:avLst/>
          </a:prstGeom>
        </p:spPr>
        <p:txBody>
          <a:bodyPr wrap="square" lIns="0" tIns="0" rIns="0" bIns="0" rtlCol="0" anchor="t">
            <a:spAutoFit/>
          </a:bodyPr>
          <a:lstStyle/>
          <a:p>
            <a:pPr algn="ctr">
              <a:lnSpc>
                <a:spcPct val="150000"/>
              </a:lnSpc>
            </a:pPr>
            <a:r>
              <a:rPr lang="en-US" sz="4400">
                <a:solidFill>
                  <a:srgbClr val="6E4823"/>
                </a:solidFill>
                <a:latin typeface="Kingred Modern"/>
                <a:ea typeface="Kingred Modern"/>
                <a:cs typeface="Kingred Modern"/>
                <a:sym typeface="Kingred Modern"/>
              </a:rPr>
              <a:t>Integrated Crop Yield Recommendation and Prediction System Using R: Enhancing Agricultural Output Through Interactive Insights</a:t>
            </a:r>
            <a:endParaRPr lang="en-US" sz="4400">
              <a:solidFill>
                <a:srgbClr val="6E4823"/>
              </a:solidFill>
              <a:latin typeface="Kingred Modern"/>
              <a:ea typeface="Kingred Modern"/>
              <a:cs typeface="Kingred Modern"/>
              <a:sym typeface="Kingred Modern"/>
            </a:endParaRPr>
          </a:p>
        </p:txBody>
      </p:sp>
      <p:sp>
        <p:nvSpPr>
          <p:cNvPr id="14" name="TextBox 14"/>
          <p:cNvSpPr txBox="1"/>
          <p:nvPr/>
        </p:nvSpPr>
        <p:spPr>
          <a:xfrm>
            <a:off x="3581652" y="7743677"/>
            <a:ext cx="10162036" cy="2215515"/>
          </a:xfrm>
          <a:prstGeom prst="rect">
            <a:avLst/>
          </a:prstGeom>
        </p:spPr>
        <p:txBody>
          <a:bodyPr lIns="0" tIns="0" rIns="0" bIns="0" rtlCol="0" anchor="t">
            <a:spAutoFit/>
          </a:bodyPr>
          <a:lstStyle/>
          <a:p>
            <a:pPr algn="ctr">
              <a:lnSpc>
                <a:spcPct val="150000"/>
              </a:lnSpc>
              <a:spcBef>
                <a:spcPct val="0"/>
              </a:spcBef>
            </a:pPr>
            <a:r>
              <a:rPr lang="en-US" sz="2400">
                <a:solidFill>
                  <a:schemeClr val="accent6">
                    <a:lumMod val="50000"/>
                  </a:schemeClr>
                </a:solidFill>
                <a:latin typeface="Bookman Old Style" panose="02050604050505020204" charset="0"/>
                <a:ea typeface="Helvetica World" panose="020B0500040000020004" charset="-122"/>
                <a:cs typeface="Bookman Old Style" panose="02050604050505020204" charset="0"/>
                <a:sym typeface="Helvetica World" panose="020B0500040000020004" charset="-122"/>
              </a:rPr>
              <a:t>By </a:t>
            </a:r>
            <a:endParaRPr lang="en-US" sz="2400">
              <a:solidFill>
                <a:schemeClr val="accent6">
                  <a:lumMod val="50000"/>
                </a:schemeClr>
              </a:solidFill>
              <a:latin typeface="Bookman Old Style" panose="02050604050505020204" charset="0"/>
              <a:ea typeface="Helvetica World" panose="020B0500040000020004" charset="-122"/>
              <a:cs typeface="Bookman Old Style" panose="02050604050505020204" charset="0"/>
              <a:sym typeface="Helvetica World" panose="020B0500040000020004" charset="-122"/>
            </a:endParaRPr>
          </a:p>
          <a:p>
            <a:pPr algn="ctr">
              <a:lnSpc>
                <a:spcPct val="150000"/>
              </a:lnSpc>
              <a:spcBef>
                <a:spcPct val="0"/>
              </a:spcBef>
            </a:pPr>
            <a:r>
              <a:rPr lang="en-US" sz="2400">
                <a:solidFill>
                  <a:schemeClr val="accent6">
                    <a:lumMod val="50000"/>
                  </a:schemeClr>
                </a:solidFill>
                <a:latin typeface="Bookman Old Style" panose="02050604050505020204" charset="0"/>
                <a:ea typeface="Helvetica World" panose="020B0500040000020004" charset="-122"/>
                <a:cs typeface="Bookman Old Style" panose="02050604050505020204" charset="0"/>
                <a:sym typeface="Helvetica World" panose="020B0500040000020004" charset="-122"/>
              </a:rPr>
              <a:t>LEKHANA S – 21MIA1080</a:t>
            </a:r>
            <a:endParaRPr lang="en-US" sz="2400">
              <a:solidFill>
                <a:schemeClr val="accent6">
                  <a:lumMod val="50000"/>
                </a:schemeClr>
              </a:solidFill>
              <a:latin typeface="Bookman Old Style" panose="02050604050505020204" charset="0"/>
              <a:ea typeface="Helvetica World" panose="020B0500040000020004" charset="-122"/>
              <a:cs typeface="Bookman Old Style" panose="02050604050505020204" charset="0"/>
              <a:sym typeface="Helvetica World" panose="020B0500040000020004" charset="-122"/>
            </a:endParaRPr>
          </a:p>
          <a:p>
            <a:pPr algn="ctr">
              <a:lnSpc>
                <a:spcPct val="150000"/>
              </a:lnSpc>
              <a:spcBef>
                <a:spcPct val="0"/>
              </a:spcBef>
            </a:pPr>
            <a:r>
              <a:rPr lang="en-US" sz="2400">
                <a:solidFill>
                  <a:schemeClr val="accent6">
                    <a:lumMod val="50000"/>
                  </a:schemeClr>
                </a:solidFill>
                <a:latin typeface="Bookman Old Style" panose="02050604050505020204" charset="0"/>
                <a:ea typeface="Helvetica World" panose="020B0500040000020004" charset="-122"/>
                <a:cs typeface="Bookman Old Style" panose="02050604050505020204" charset="0"/>
                <a:sym typeface="Helvetica World" panose="020B0500040000020004" charset="-122"/>
              </a:rPr>
              <a:t>RESHMA D – 21MIA1081</a:t>
            </a:r>
            <a:endParaRPr lang="en-US" sz="2400">
              <a:solidFill>
                <a:schemeClr val="accent6">
                  <a:lumMod val="50000"/>
                </a:schemeClr>
              </a:solidFill>
              <a:latin typeface="Bookman Old Style" panose="02050604050505020204" charset="0"/>
              <a:ea typeface="Helvetica World" panose="020B0500040000020004" charset="-122"/>
              <a:cs typeface="Bookman Old Style" panose="02050604050505020204" charset="0"/>
              <a:sym typeface="Helvetica World" panose="020B0500040000020004" charset="-122"/>
            </a:endParaRPr>
          </a:p>
          <a:p>
            <a:pPr algn="ctr">
              <a:lnSpc>
                <a:spcPct val="150000"/>
              </a:lnSpc>
              <a:spcBef>
                <a:spcPct val="0"/>
              </a:spcBef>
            </a:pPr>
            <a:r>
              <a:rPr lang="en-IN" altLang="en-US" sz="2400">
                <a:solidFill>
                  <a:schemeClr val="accent6">
                    <a:lumMod val="50000"/>
                  </a:schemeClr>
                </a:solidFill>
                <a:latin typeface="Bookman Old Style" panose="02050604050505020204" charset="0"/>
                <a:ea typeface="Helvetica World" panose="020B0500040000020004" charset="-122"/>
                <a:cs typeface="Bookman Old Style" panose="02050604050505020204" charset="0"/>
                <a:sym typeface="Helvetica World" panose="020B0500040000020004" charset="-122"/>
              </a:rPr>
              <a:t>    </a:t>
            </a:r>
            <a:r>
              <a:rPr lang="en-US" sz="2400">
                <a:solidFill>
                  <a:schemeClr val="accent6">
                    <a:lumMod val="50000"/>
                  </a:schemeClr>
                </a:solidFill>
                <a:latin typeface="Bookman Old Style" panose="02050604050505020204" charset="0"/>
                <a:ea typeface="Helvetica World" panose="020B0500040000020004" charset="-122"/>
                <a:cs typeface="Bookman Old Style" panose="02050604050505020204" charset="0"/>
                <a:sym typeface="Helvetica World" panose="020B0500040000020004" charset="-122"/>
              </a:rPr>
              <a:t>NARTHANA S – 21MIA1124</a:t>
            </a:r>
            <a:endParaRPr lang="en-US" sz="2400">
              <a:solidFill>
                <a:schemeClr val="accent6">
                  <a:lumMod val="50000"/>
                </a:schemeClr>
              </a:solidFill>
              <a:latin typeface="Bookman Old Style" panose="02050604050505020204" charset="0"/>
              <a:ea typeface="Helvetica World" panose="020B0500040000020004" charset="-122"/>
              <a:cs typeface="Bookman Old Style" panose="02050604050505020204" charset="0"/>
              <a:sym typeface="Helvetica World" panose="020B0500040000020004" charset="-122"/>
            </a:endParaRPr>
          </a:p>
        </p:txBody>
      </p:sp>
      <p:sp>
        <p:nvSpPr>
          <p:cNvPr id="15" name="Text Box 14"/>
          <p:cNvSpPr txBox="1"/>
          <p:nvPr/>
        </p:nvSpPr>
        <p:spPr>
          <a:xfrm>
            <a:off x="2667000" y="5067300"/>
            <a:ext cx="13304520" cy="2676525"/>
          </a:xfrm>
          <a:prstGeom prst="rect">
            <a:avLst/>
          </a:prstGeom>
          <a:noFill/>
        </p:spPr>
        <p:txBody>
          <a:bodyPr wrap="square" rtlCol="0">
            <a:spAutoFit/>
          </a:bodyPr>
          <a:p>
            <a:pPr algn="ctr"/>
            <a:r>
              <a:rPr lang="en-US" sz="2800" b="1">
                <a:solidFill>
                  <a:schemeClr val="accent6">
                    <a:lumMod val="50000"/>
                  </a:schemeClr>
                </a:solidFill>
                <a:latin typeface="Bookman Old Style" panose="02050604050505020204" charset="0"/>
                <a:cs typeface="Bookman Old Style" panose="02050604050505020204" charset="0"/>
              </a:rPr>
              <a:t>SDG 2: Zero Hunger</a:t>
            </a:r>
            <a:endParaRPr lang="en-US" sz="2800" b="1">
              <a:solidFill>
                <a:schemeClr val="accent6">
                  <a:lumMod val="50000"/>
                </a:schemeClr>
              </a:solidFill>
              <a:latin typeface="Bookman Old Style" panose="02050604050505020204" charset="0"/>
              <a:cs typeface="Bookman Old Style" panose="02050604050505020204" charset="0"/>
            </a:endParaRPr>
          </a:p>
          <a:p>
            <a:pPr marL="457200" indent="-457200">
              <a:buFont typeface="Wingdings" panose="05000000000000000000" charset="0"/>
              <a:buChar char="§"/>
            </a:pPr>
            <a:r>
              <a:rPr lang="en-US" sz="2800">
                <a:solidFill>
                  <a:schemeClr val="accent6">
                    <a:lumMod val="50000"/>
                  </a:schemeClr>
                </a:solidFill>
                <a:latin typeface="Times New Roman" panose="02020603050405020304" charset="0"/>
                <a:cs typeface="Times New Roman" panose="02020603050405020304" charset="0"/>
              </a:rPr>
              <a:t>Goal: End hunger, achieve food security and improved nutrition, and promote sustainable agriculture.</a:t>
            </a:r>
            <a:endParaRPr lang="en-US" sz="2800">
              <a:solidFill>
                <a:schemeClr val="accent6">
                  <a:lumMod val="50000"/>
                </a:schemeClr>
              </a:solidFill>
              <a:latin typeface="Times New Roman" panose="02020603050405020304" charset="0"/>
              <a:cs typeface="Times New Roman" panose="02020603050405020304" charset="0"/>
            </a:endParaRPr>
          </a:p>
          <a:p>
            <a:pPr marL="457200" indent="-457200">
              <a:buFont typeface="Wingdings" panose="05000000000000000000" charset="0"/>
              <a:buChar char="§"/>
            </a:pPr>
            <a:r>
              <a:rPr lang="en-US" sz="2800">
                <a:solidFill>
                  <a:schemeClr val="accent6">
                    <a:lumMod val="50000"/>
                  </a:schemeClr>
                </a:solidFill>
                <a:latin typeface="Times New Roman" panose="02020603050405020304" charset="0"/>
                <a:cs typeface="Times New Roman" panose="02020603050405020304" charset="0"/>
              </a:rPr>
              <a:t>Relevance: </a:t>
            </a:r>
            <a:r>
              <a:rPr lang="en-IN" altLang="en-US" sz="2800">
                <a:solidFill>
                  <a:schemeClr val="accent6">
                    <a:lumMod val="50000"/>
                  </a:schemeClr>
                </a:solidFill>
                <a:latin typeface="Times New Roman" panose="02020603050405020304" charset="0"/>
                <a:cs typeface="Times New Roman" panose="02020603050405020304" charset="0"/>
              </a:rPr>
              <a:t>O</a:t>
            </a:r>
            <a:r>
              <a:rPr lang="en-US" sz="2800">
                <a:solidFill>
                  <a:schemeClr val="accent6">
                    <a:lumMod val="50000"/>
                  </a:schemeClr>
                </a:solidFill>
                <a:latin typeface="Times New Roman" panose="02020603050405020304" charset="0"/>
                <a:cs typeface="Times New Roman" panose="02020603050405020304" charset="0"/>
              </a:rPr>
              <a:t>ur project aims to optimize crop yields and make better crop recommendations, directly contributing to food security and sustainable agricultural practices.</a:t>
            </a:r>
            <a:endParaRPr lang="en-US" sz="2800">
              <a:solidFill>
                <a:schemeClr val="accent6">
                  <a:lumMod val="50000"/>
                </a:schemeClr>
              </a:solidFill>
              <a:latin typeface="Times New Roman" panose="02020603050405020304" charset="0"/>
              <a:cs typeface="Times New Roman" panose="020206030504050203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pic>
        <p:nvPicPr>
          <p:cNvPr id="3" name="Picture 2" descr="mod"/>
          <p:cNvPicPr>
            <a:picLocks noChangeAspect="1"/>
          </p:cNvPicPr>
          <p:nvPr/>
        </p:nvPicPr>
        <p:blipFill>
          <a:blip r:embed="rId2"/>
          <a:stretch>
            <a:fillRect/>
          </a:stretch>
        </p:blipFill>
        <p:spPr>
          <a:xfrm>
            <a:off x="685800" y="2400300"/>
            <a:ext cx="17145000" cy="7390130"/>
          </a:xfrm>
          <a:prstGeom prst="rect">
            <a:avLst/>
          </a:prstGeom>
        </p:spPr>
      </p:pic>
      <p:sp>
        <p:nvSpPr>
          <p:cNvPr id="13" name="TextBox 13"/>
          <p:cNvSpPr txBox="1"/>
          <p:nvPr/>
        </p:nvSpPr>
        <p:spPr>
          <a:xfrm>
            <a:off x="3200325" y="114366"/>
            <a:ext cx="11453010" cy="1560830"/>
          </a:xfrm>
          <a:prstGeom prst="rect">
            <a:avLst/>
          </a:prstGeom>
        </p:spPr>
        <p:txBody>
          <a:bodyPr lIns="0" tIns="0" rIns="0" bIns="0" rtlCol="0" anchor="t">
            <a:spAutoFit/>
          </a:bodyPr>
          <a:p>
            <a:pPr algn="ctr">
              <a:lnSpc>
                <a:spcPts val="12175"/>
              </a:lnSpc>
            </a:pPr>
            <a:r>
              <a:rPr lang="en-IN" altLang="en-US" sz="8700">
                <a:solidFill>
                  <a:srgbClr val="6E4823"/>
                </a:solidFill>
                <a:latin typeface="Kingred Modern"/>
                <a:ea typeface="Kingred Modern"/>
                <a:cs typeface="Kingred Modern"/>
                <a:sym typeface="Kingred Modern"/>
              </a:rPr>
              <a:t>Module Flow Diagram</a:t>
            </a:r>
            <a:endParaRPr lang="en-IN" altLang="en-US" sz="8700">
              <a:solidFill>
                <a:srgbClr val="6E4823"/>
              </a:solidFill>
              <a:latin typeface="Kingred Modern"/>
              <a:ea typeface="Kingred Modern"/>
              <a:cs typeface="Kingred Modern"/>
              <a:sym typeface="Kingred Moder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Freeform 3"/>
          <p:cNvSpPr/>
          <p:nvPr/>
        </p:nvSpPr>
        <p:spPr>
          <a:xfrm rot="-5400000">
            <a:off x="14678504" y="10506075"/>
            <a:ext cx="2902990" cy="3303545"/>
          </a:xfrm>
          <a:custGeom>
            <a:avLst/>
            <a:gdLst/>
            <a:ahLst/>
            <a:cxnLst/>
            <a:rect l="l" t="t" r="r" b="b"/>
            <a:pathLst>
              <a:path w="2902990" h="3303545">
                <a:moveTo>
                  <a:pt x="0" y="0"/>
                </a:moveTo>
                <a:lnTo>
                  <a:pt x="2902990" y="0"/>
                </a:lnTo>
                <a:lnTo>
                  <a:pt x="2902990" y="3303545"/>
                </a:lnTo>
                <a:lnTo>
                  <a:pt x="0" y="3303545"/>
                </a:lnTo>
                <a:lnTo>
                  <a:pt x="0" y="0"/>
                </a:lnTo>
                <a:close/>
              </a:path>
            </a:pathLst>
          </a:custGeom>
          <a:blipFill>
            <a:blip r:embed="rId2"/>
            <a:stretch>
              <a:fillRect/>
            </a:stretch>
          </a:blipFill>
        </p:spPr>
      </p:sp>
      <p:sp>
        <p:nvSpPr>
          <p:cNvPr id="4" name="Freeform 4"/>
          <p:cNvSpPr/>
          <p:nvPr/>
        </p:nvSpPr>
        <p:spPr>
          <a:xfrm>
            <a:off x="17373646" y="9562964"/>
            <a:ext cx="2840504" cy="2623915"/>
          </a:xfrm>
          <a:custGeom>
            <a:avLst/>
            <a:gdLst/>
            <a:ahLst/>
            <a:cxnLst/>
            <a:rect l="l" t="t" r="r" b="b"/>
            <a:pathLst>
              <a:path w="2840504" h="2623915">
                <a:moveTo>
                  <a:pt x="0" y="0"/>
                </a:moveTo>
                <a:lnTo>
                  <a:pt x="2840504" y="0"/>
                </a:lnTo>
                <a:lnTo>
                  <a:pt x="2840504" y="2623916"/>
                </a:lnTo>
                <a:lnTo>
                  <a:pt x="0" y="2623916"/>
                </a:lnTo>
                <a:lnTo>
                  <a:pt x="0" y="0"/>
                </a:lnTo>
                <a:close/>
              </a:path>
            </a:pathLst>
          </a:custGeom>
          <a:blipFill>
            <a:blip r:embed="rId3"/>
            <a:stretch>
              <a:fillRect/>
            </a:stretch>
          </a:blipFill>
        </p:spPr>
      </p:sp>
      <p:sp>
        <p:nvSpPr>
          <p:cNvPr id="5" name="Freeform 5"/>
          <p:cNvSpPr/>
          <p:nvPr/>
        </p:nvSpPr>
        <p:spPr>
          <a:xfrm rot="735098">
            <a:off x="18625496" y="5881091"/>
            <a:ext cx="2136488" cy="1973581"/>
          </a:xfrm>
          <a:custGeom>
            <a:avLst/>
            <a:gdLst/>
            <a:ahLst/>
            <a:cxnLst/>
            <a:rect l="l" t="t" r="r" b="b"/>
            <a:pathLst>
              <a:path w="2136488" h="1973581">
                <a:moveTo>
                  <a:pt x="0" y="0"/>
                </a:moveTo>
                <a:lnTo>
                  <a:pt x="2136488" y="0"/>
                </a:lnTo>
                <a:lnTo>
                  <a:pt x="2136488" y="1973581"/>
                </a:lnTo>
                <a:lnTo>
                  <a:pt x="0" y="1973581"/>
                </a:lnTo>
                <a:lnTo>
                  <a:pt x="0" y="0"/>
                </a:lnTo>
                <a:close/>
              </a:path>
            </a:pathLst>
          </a:custGeom>
          <a:blipFill>
            <a:blip r:embed="rId3"/>
            <a:stretch>
              <a:fillRect/>
            </a:stretch>
          </a:blipFill>
        </p:spPr>
      </p:sp>
      <p:sp>
        <p:nvSpPr>
          <p:cNvPr id="6" name="Freeform 6"/>
          <p:cNvSpPr/>
          <p:nvPr/>
        </p:nvSpPr>
        <p:spPr>
          <a:xfrm rot="3880940" flipH="1">
            <a:off x="-1776992" y="308610"/>
            <a:ext cx="2769800" cy="4228703"/>
          </a:xfrm>
          <a:custGeom>
            <a:avLst/>
            <a:gdLst/>
            <a:ahLst/>
            <a:cxnLst/>
            <a:rect l="l" t="t" r="r" b="b"/>
            <a:pathLst>
              <a:path w="2769800" h="4228703">
                <a:moveTo>
                  <a:pt x="2769800" y="0"/>
                </a:moveTo>
                <a:lnTo>
                  <a:pt x="0" y="0"/>
                </a:lnTo>
                <a:lnTo>
                  <a:pt x="0" y="4228703"/>
                </a:lnTo>
                <a:lnTo>
                  <a:pt x="2769800" y="4228703"/>
                </a:lnTo>
                <a:lnTo>
                  <a:pt x="2769800" y="0"/>
                </a:lnTo>
                <a:close/>
              </a:path>
            </a:pathLst>
          </a:custGeom>
          <a:blipFill>
            <a:blip r:embed="rId4"/>
            <a:stretch>
              <a:fillRect/>
            </a:stretch>
          </a:blipFill>
        </p:spPr>
      </p:sp>
      <p:sp>
        <p:nvSpPr>
          <p:cNvPr id="7" name="Freeform 7"/>
          <p:cNvSpPr/>
          <p:nvPr/>
        </p:nvSpPr>
        <p:spPr>
          <a:xfrm rot="2700000" flipH="1">
            <a:off x="-1040276" y="-2425438"/>
            <a:ext cx="1568017" cy="3957141"/>
          </a:xfrm>
          <a:custGeom>
            <a:avLst/>
            <a:gdLst/>
            <a:ahLst/>
            <a:cxnLst/>
            <a:rect l="l" t="t" r="r" b="b"/>
            <a:pathLst>
              <a:path w="1568017" h="3957141">
                <a:moveTo>
                  <a:pt x="1568017" y="0"/>
                </a:moveTo>
                <a:lnTo>
                  <a:pt x="0" y="0"/>
                </a:lnTo>
                <a:lnTo>
                  <a:pt x="0" y="3957140"/>
                </a:lnTo>
                <a:lnTo>
                  <a:pt x="1568017" y="3957140"/>
                </a:lnTo>
                <a:lnTo>
                  <a:pt x="1568017" y="0"/>
                </a:lnTo>
                <a:close/>
              </a:path>
            </a:pathLst>
          </a:custGeom>
          <a:blipFill>
            <a:blip r:embed="rId5"/>
            <a:stretch>
              <a:fillRect/>
            </a:stretch>
          </a:blipFill>
        </p:spPr>
      </p:sp>
      <p:sp>
        <p:nvSpPr>
          <p:cNvPr id="8" name="Freeform 8"/>
          <p:cNvSpPr/>
          <p:nvPr/>
        </p:nvSpPr>
        <p:spPr>
          <a:xfrm rot="8862344">
            <a:off x="1055251" y="-3850160"/>
            <a:ext cx="4757812" cy="4634023"/>
          </a:xfrm>
          <a:custGeom>
            <a:avLst/>
            <a:gdLst/>
            <a:ahLst/>
            <a:cxnLst/>
            <a:rect l="l" t="t" r="r" b="b"/>
            <a:pathLst>
              <a:path w="4757812" h="4634023">
                <a:moveTo>
                  <a:pt x="0" y="0"/>
                </a:moveTo>
                <a:lnTo>
                  <a:pt x="4757812" y="0"/>
                </a:lnTo>
                <a:lnTo>
                  <a:pt x="4757812" y="4634023"/>
                </a:lnTo>
                <a:lnTo>
                  <a:pt x="0" y="4634023"/>
                </a:lnTo>
                <a:lnTo>
                  <a:pt x="0" y="0"/>
                </a:lnTo>
                <a:close/>
              </a:path>
            </a:pathLst>
          </a:custGeom>
          <a:blipFill>
            <a:blip r:embed="rId6"/>
            <a:stretch>
              <a:fillRect/>
            </a:stretch>
          </a:blipFill>
        </p:spPr>
      </p:sp>
      <p:sp>
        <p:nvSpPr>
          <p:cNvPr id="9" name="Freeform 9"/>
          <p:cNvSpPr/>
          <p:nvPr/>
        </p:nvSpPr>
        <p:spPr>
          <a:xfrm>
            <a:off x="13487169" y="-4839003"/>
            <a:ext cx="7220316" cy="6949554"/>
          </a:xfrm>
          <a:custGeom>
            <a:avLst/>
            <a:gdLst/>
            <a:ahLst/>
            <a:cxnLst/>
            <a:rect l="l" t="t" r="r" b="b"/>
            <a:pathLst>
              <a:path w="7220316" h="6949554">
                <a:moveTo>
                  <a:pt x="0" y="0"/>
                </a:moveTo>
                <a:lnTo>
                  <a:pt x="7220316" y="0"/>
                </a:lnTo>
                <a:lnTo>
                  <a:pt x="7220316" y="6949554"/>
                </a:lnTo>
                <a:lnTo>
                  <a:pt x="0" y="6949554"/>
                </a:lnTo>
                <a:lnTo>
                  <a:pt x="0" y="0"/>
                </a:lnTo>
                <a:close/>
              </a:path>
            </a:pathLst>
          </a:custGeom>
          <a:blipFill>
            <a:blip r:embed="rId7"/>
            <a:stretch>
              <a:fillRect/>
            </a:stretch>
          </a:blipFill>
        </p:spPr>
      </p:sp>
      <p:sp>
        <p:nvSpPr>
          <p:cNvPr id="10" name="Freeform 10"/>
          <p:cNvSpPr/>
          <p:nvPr/>
        </p:nvSpPr>
        <p:spPr>
          <a:xfrm>
            <a:off x="-4876588" y="9258489"/>
            <a:ext cx="7467517" cy="7187485"/>
          </a:xfrm>
          <a:custGeom>
            <a:avLst/>
            <a:gdLst/>
            <a:ahLst/>
            <a:cxnLst/>
            <a:rect l="l" t="t" r="r" b="b"/>
            <a:pathLst>
              <a:path w="7467517" h="7187485">
                <a:moveTo>
                  <a:pt x="0" y="0"/>
                </a:moveTo>
                <a:lnTo>
                  <a:pt x="7467516" y="0"/>
                </a:lnTo>
                <a:lnTo>
                  <a:pt x="7467516" y="7187484"/>
                </a:lnTo>
                <a:lnTo>
                  <a:pt x="0" y="7187484"/>
                </a:lnTo>
                <a:lnTo>
                  <a:pt x="0" y="0"/>
                </a:lnTo>
                <a:close/>
              </a:path>
            </a:pathLst>
          </a:custGeom>
          <a:blipFill>
            <a:blip r:embed="rId7"/>
            <a:stretch>
              <a:fillRect/>
            </a:stretch>
          </a:blipFill>
        </p:spPr>
      </p:sp>
      <p:sp>
        <p:nvSpPr>
          <p:cNvPr id="11" name="Freeform 11"/>
          <p:cNvSpPr/>
          <p:nvPr/>
        </p:nvSpPr>
        <p:spPr>
          <a:xfrm>
            <a:off x="-2210050" y="9868200"/>
            <a:ext cx="3189446" cy="7187485"/>
          </a:xfrm>
          <a:custGeom>
            <a:avLst/>
            <a:gdLst/>
            <a:ahLst/>
            <a:cxnLst/>
            <a:rect l="l" t="t" r="r" b="b"/>
            <a:pathLst>
              <a:path w="3189446" h="7187485">
                <a:moveTo>
                  <a:pt x="0" y="0"/>
                </a:moveTo>
                <a:lnTo>
                  <a:pt x="3189447" y="0"/>
                </a:lnTo>
                <a:lnTo>
                  <a:pt x="3189447" y="7187484"/>
                </a:lnTo>
                <a:lnTo>
                  <a:pt x="0" y="7187484"/>
                </a:lnTo>
                <a:lnTo>
                  <a:pt x="0" y="0"/>
                </a:lnTo>
                <a:close/>
              </a:path>
            </a:pathLst>
          </a:custGeom>
          <a:blipFill>
            <a:blip r:embed="rId8"/>
            <a:stretch>
              <a:fillRect/>
            </a:stretch>
          </a:blipFill>
        </p:spPr>
      </p:sp>
      <p:sp>
        <p:nvSpPr>
          <p:cNvPr id="12" name="Freeform 12"/>
          <p:cNvSpPr/>
          <p:nvPr/>
        </p:nvSpPr>
        <p:spPr>
          <a:xfrm flipV="1">
            <a:off x="15544961" y="-5371775"/>
            <a:ext cx="3083865" cy="6949554"/>
          </a:xfrm>
          <a:custGeom>
            <a:avLst/>
            <a:gdLst/>
            <a:ahLst/>
            <a:cxnLst/>
            <a:rect l="l" t="t" r="r" b="b"/>
            <a:pathLst>
              <a:path w="3083865" h="6949554">
                <a:moveTo>
                  <a:pt x="0" y="6949554"/>
                </a:moveTo>
                <a:lnTo>
                  <a:pt x="3083865" y="6949554"/>
                </a:lnTo>
                <a:lnTo>
                  <a:pt x="3083865" y="0"/>
                </a:lnTo>
                <a:lnTo>
                  <a:pt x="0" y="0"/>
                </a:lnTo>
                <a:lnTo>
                  <a:pt x="0" y="6949554"/>
                </a:lnTo>
                <a:close/>
              </a:path>
            </a:pathLst>
          </a:custGeom>
          <a:blipFill>
            <a:blip r:embed="rId8"/>
            <a:stretch>
              <a:fillRect/>
            </a:stretch>
          </a:blipFill>
        </p:spPr>
      </p:sp>
      <p:sp>
        <p:nvSpPr>
          <p:cNvPr id="13" name="TextBox 13"/>
          <p:cNvSpPr txBox="1"/>
          <p:nvPr/>
        </p:nvSpPr>
        <p:spPr>
          <a:xfrm>
            <a:off x="2597785" y="190500"/>
            <a:ext cx="12947015" cy="1560830"/>
          </a:xfrm>
          <a:prstGeom prst="rect">
            <a:avLst/>
          </a:prstGeom>
        </p:spPr>
        <p:txBody>
          <a:bodyPr wrap="square" lIns="0" tIns="0" rIns="0" bIns="0" rtlCol="0" anchor="t">
            <a:spAutoFit/>
          </a:bodyPr>
          <a:lstStyle/>
          <a:p>
            <a:pPr algn="ctr">
              <a:lnSpc>
                <a:spcPts val="12175"/>
              </a:lnSpc>
            </a:pPr>
            <a:r>
              <a:rPr lang="en-IN" altLang="en-US" sz="8700">
                <a:solidFill>
                  <a:srgbClr val="6E4823"/>
                </a:solidFill>
                <a:latin typeface="Kingred Modern"/>
                <a:ea typeface="Kingred Modern"/>
                <a:cs typeface="Kingred Modern"/>
                <a:sym typeface="Kingred Modern"/>
              </a:rPr>
              <a:t>D</a:t>
            </a:r>
            <a:r>
              <a:rPr lang="en-US" sz="8700">
                <a:solidFill>
                  <a:srgbClr val="6E4823"/>
                </a:solidFill>
                <a:latin typeface="Kingred Modern"/>
                <a:ea typeface="Kingred Modern"/>
                <a:cs typeface="Kingred Modern"/>
                <a:sym typeface="Kingred Modern"/>
              </a:rPr>
              <a:t>ataset</a:t>
            </a:r>
            <a:r>
              <a:rPr lang="en-IN" altLang="en-US" sz="8700">
                <a:solidFill>
                  <a:srgbClr val="6E4823"/>
                </a:solidFill>
                <a:latin typeface="Kingred Modern"/>
                <a:ea typeface="Kingred Modern"/>
                <a:cs typeface="Kingred Modern"/>
                <a:sym typeface="Kingred Modern"/>
              </a:rPr>
              <a:t>s Description</a:t>
            </a:r>
            <a:endParaRPr lang="en-IN" altLang="en-US" sz="8700">
              <a:solidFill>
                <a:srgbClr val="6E4823"/>
              </a:solidFill>
              <a:latin typeface="Kingred Modern"/>
              <a:ea typeface="Kingred Modern"/>
              <a:cs typeface="Kingred Modern"/>
              <a:sym typeface="Kingred Modern"/>
            </a:endParaRPr>
          </a:p>
        </p:txBody>
      </p:sp>
      <p:sp>
        <p:nvSpPr>
          <p:cNvPr id="14" name="TextBox 14"/>
          <p:cNvSpPr txBox="1"/>
          <p:nvPr/>
        </p:nvSpPr>
        <p:spPr>
          <a:xfrm>
            <a:off x="831850" y="3852545"/>
            <a:ext cx="4549140" cy="5168900"/>
          </a:xfrm>
          <a:prstGeom prst="rect">
            <a:avLst/>
          </a:prstGeom>
        </p:spPr>
        <p:txBody>
          <a:bodyPr wrap="square" lIns="0" tIns="0" rIns="0" bIns="0" rtlCol="0" anchor="t">
            <a:noAutofit/>
          </a:bodyPr>
          <a:lstStyle/>
          <a:p>
            <a:pPr algn="l">
              <a:lnSpc>
                <a:spcPct val="100000"/>
              </a:lnSpc>
              <a:spcBef>
                <a:spcPct val="0"/>
              </a:spcBef>
            </a:pPr>
            <a:r>
              <a:rPr lang="en-US" sz="2400" b="1" u="sng">
                <a:solidFill>
                  <a:schemeClr val="accent6">
                    <a:lumMod val="50000"/>
                  </a:schemeClr>
                </a:solidFill>
                <a:latin typeface="Times New Roman" panose="02020603050405020304" charset="0"/>
                <a:ea typeface="Helvetica World" panose="020B0500040000020004" charset="-122"/>
                <a:cs typeface="Times New Roman" panose="02020603050405020304" charset="0"/>
                <a:sym typeface="Helvetica World" panose="020B0500040000020004" charset="-122"/>
              </a:rPr>
              <a:t>Crop Recommendation Dataset:</a:t>
            </a:r>
            <a:endParaRPr lang="en-US" sz="2400" b="1" u="sng">
              <a:solidFill>
                <a:schemeClr val="accent6">
                  <a:lumMod val="50000"/>
                </a:schemeClr>
              </a:solidFill>
              <a:latin typeface="Times New Roman" panose="02020603050405020304" charset="0"/>
              <a:ea typeface="Helvetica World" panose="020B0500040000020004" charset="-122"/>
              <a:cs typeface="Times New Roman" panose="02020603050405020304" charset="0"/>
              <a:sym typeface="Helvetica World" panose="020B0500040000020004" charset="-122"/>
            </a:endParaRPr>
          </a:p>
          <a:p>
            <a:pPr algn="l">
              <a:lnSpc>
                <a:spcPct val="100000"/>
              </a:lnSpc>
              <a:spcBef>
                <a:spcPct val="0"/>
              </a:spcBef>
            </a:pPr>
            <a:endParaRPr lang="en-US" sz="2400" b="1" u="sng">
              <a:solidFill>
                <a:schemeClr val="accent6">
                  <a:lumMod val="50000"/>
                </a:schemeClr>
              </a:solidFill>
              <a:latin typeface="Times New Roman" panose="02020603050405020304" charset="0"/>
              <a:ea typeface="Helvetica World" panose="020B0500040000020004" charset="-122"/>
              <a:cs typeface="Times New Roman" panose="02020603050405020304" charset="0"/>
              <a:sym typeface="Helvetica World" panose="020B0500040000020004" charset="-122"/>
            </a:endParaRPr>
          </a:p>
          <a:p>
            <a:pPr algn="l">
              <a:lnSpc>
                <a:spcPct val="100000"/>
              </a:lnSpc>
              <a:spcBef>
                <a:spcPct val="0"/>
              </a:spcBef>
            </a:pPr>
            <a:r>
              <a:rPr lang="en-US" sz="2400">
                <a:solidFill>
                  <a:schemeClr val="accent6">
                    <a:lumMod val="50000"/>
                  </a:schemeClr>
                </a:solidFill>
                <a:latin typeface="Times New Roman" panose="02020603050405020304" charset="0"/>
                <a:ea typeface="Helvetica World" panose="020B0500040000020004" charset="-122"/>
                <a:cs typeface="Times New Roman" panose="02020603050405020304" charset="0"/>
                <a:sym typeface="Helvetica World" panose="020B0500040000020004" charset="-122"/>
              </a:rPr>
              <a:t>https://www.kaggle.com/datasets/atharvaingle/crop-recommendation-dataset</a:t>
            </a:r>
            <a:endParaRPr lang="en-US" sz="2400">
              <a:solidFill>
                <a:schemeClr val="accent6">
                  <a:lumMod val="50000"/>
                </a:schemeClr>
              </a:solidFill>
              <a:latin typeface="Times New Roman" panose="02020603050405020304" charset="0"/>
              <a:ea typeface="Helvetica World" panose="020B0500040000020004" charset="-122"/>
              <a:cs typeface="Times New Roman" panose="02020603050405020304" charset="0"/>
              <a:sym typeface="Helvetica World" panose="020B0500040000020004" charset="-122"/>
            </a:endParaRPr>
          </a:p>
          <a:p>
            <a:pPr algn="l">
              <a:lnSpc>
                <a:spcPct val="100000"/>
              </a:lnSpc>
              <a:spcBef>
                <a:spcPct val="0"/>
              </a:spcBef>
            </a:pPr>
            <a:endParaRPr lang="en-US" sz="2400" b="1" u="sng">
              <a:solidFill>
                <a:schemeClr val="accent6">
                  <a:lumMod val="50000"/>
                </a:schemeClr>
              </a:solidFill>
              <a:latin typeface="Times New Roman" panose="02020603050405020304" charset="0"/>
              <a:ea typeface="Helvetica World" panose="020B0500040000020004" charset="-122"/>
              <a:cs typeface="Times New Roman" panose="02020603050405020304" charset="0"/>
              <a:sym typeface="Helvetica World" panose="020B0500040000020004" charset="-122"/>
            </a:endParaRPr>
          </a:p>
          <a:p>
            <a:pPr algn="l">
              <a:lnSpc>
                <a:spcPct val="100000"/>
              </a:lnSpc>
              <a:spcBef>
                <a:spcPct val="0"/>
              </a:spcBef>
            </a:pPr>
            <a:r>
              <a:rPr lang="en-US" sz="2400">
                <a:solidFill>
                  <a:schemeClr val="accent6">
                    <a:lumMod val="50000"/>
                  </a:schemeClr>
                </a:solidFill>
                <a:latin typeface="Times New Roman" panose="02020603050405020304" charset="0"/>
                <a:ea typeface="Helvetica World" panose="020B0500040000020004" charset="-122"/>
                <a:cs typeface="Times New Roman" panose="02020603050405020304" charset="0"/>
                <a:sym typeface="Helvetica World" panose="020B0500040000020004" charset="-122"/>
              </a:rPr>
              <a:t>Number of features (Columns): 8</a:t>
            </a:r>
            <a:endParaRPr lang="en-US" sz="2400">
              <a:solidFill>
                <a:schemeClr val="accent6">
                  <a:lumMod val="50000"/>
                </a:schemeClr>
              </a:solidFill>
              <a:latin typeface="Times New Roman" panose="02020603050405020304" charset="0"/>
              <a:ea typeface="Helvetica World" panose="020B0500040000020004" charset="-122"/>
              <a:cs typeface="Times New Roman" panose="02020603050405020304" charset="0"/>
              <a:sym typeface="Helvetica World" panose="020B0500040000020004" charset="-122"/>
            </a:endParaRPr>
          </a:p>
          <a:p>
            <a:pPr algn="l">
              <a:lnSpc>
                <a:spcPct val="100000"/>
              </a:lnSpc>
              <a:spcBef>
                <a:spcPct val="0"/>
              </a:spcBef>
            </a:pPr>
            <a:r>
              <a:rPr lang="en-US" sz="2400">
                <a:solidFill>
                  <a:schemeClr val="accent6">
                    <a:lumMod val="50000"/>
                  </a:schemeClr>
                </a:solidFill>
                <a:latin typeface="Times New Roman" panose="02020603050405020304" charset="0"/>
                <a:ea typeface="Helvetica World" panose="020B0500040000020004" charset="-122"/>
                <a:cs typeface="Times New Roman" panose="02020603050405020304" charset="0"/>
                <a:sym typeface="Helvetica World" panose="020B0500040000020004" charset="-122"/>
              </a:rPr>
              <a:t>Number of rows: 2,200</a:t>
            </a:r>
            <a:endParaRPr lang="en-US" sz="2400">
              <a:solidFill>
                <a:schemeClr val="accent6">
                  <a:lumMod val="50000"/>
                </a:schemeClr>
              </a:solidFill>
              <a:latin typeface="Times New Roman" panose="02020603050405020304" charset="0"/>
              <a:ea typeface="Helvetica World" panose="020B0500040000020004" charset="-122"/>
              <a:cs typeface="Times New Roman" panose="02020603050405020304" charset="0"/>
              <a:sym typeface="Helvetica World" panose="020B0500040000020004" charset="-122"/>
            </a:endParaRPr>
          </a:p>
          <a:p>
            <a:pPr algn="l">
              <a:lnSpc>
                <a:spcPct val="100000"/>
              </a:lnSpc>
              <a:spcBef>
                <a:spcPct val="0"/>
              </a:spcBef>
            </a:pPr>
            <a:r>
              <a:rPr lang="en-US" sz="2400">
                <a:solidFill>
                  <a:schemeClr val="accent6">
                    <a:lumMod val="50000"/>
                  </a:schemeClr>
                </a:solidFill>
                <a:latin typeface="Times New Roman" panose="02020603050405020304" charset="0"/>
                <a:ea typeface="Helvetica World" panose="020B0500040000020004" charset="-122"/>
                <a:cs typeface="Times New Roman" panose="02020603050405020304" charset="0"/>
                <a:sym typeface="Helvetica World" panose="020B0500040000020004" charset="-122"/>
              </a:rPr>
              <a:t>Column names:</a:t>
            </a:r>
            <a:endParaRPr lang="en-US" sz="2400">
              <a:solidFill>
                <a:schemeClr val="accent6">
                  <a:lumMod val="50000"/>
                </a:schemeClr>
              </a:solidFill>
              <a:latin typeface="Times New Roman" panose="02020603050405020304" charset="0"/>
              <a:ea typeface="Helvetica World" panose="020B0500040000020004" charset="-122"/>
              <a:cs typeface="Times New Roman" panose="02020603050405020304" charset="0"/>
              <a:sym typeface="Helvetica World" panose="020B0500040000020004" charset="-122"/>
            </a:endParaRPr>
          </a:p>
          <a:p>
            <a:pPr marL="342900" indent="-342900" algn="l">
              <a:lnSpc>
                <a:spcPct val="100000"/>
              </a:lnSpc>
              <a:spcBef>
                <a:spcPct val="0"/>
              </a:spcBef>
              <a:buFont typeface="Arial" panose="020B0604020202020204" pitchFamily="34" charset="0"/>
              <a:buChar char="•"/>
            </a:pPr>
            <a:r>
              <a:rPr lang="en-US" sz="2400">
                <a:solidFill>
                  <a:schemeClr val="accent6">
                    <a:lumMod val="50000"/>
                  </a:schemeClr>
                </a:solidFill>
                <a:latin typeface="Times New Roman" panose="02020603050405020304" charset="0"/>
                <a:ea typeface="Helvetica World" panose="020B0500040000020004" charset="-122"/>
                <a:cs typeface="Times New Roman" panose="02020603050405020304" charset="0"/>
                <a:sym typeface="Helvetica World" panose="020B0500040000020004" charset="-122"/>
              </a:rPr>
              <a:t>N (Nitrogen)</a:t>
            </a:r>
            <a:endParaRPr lang="en-US" sz="2400">
              <a:solidFill>
                <a:schemeClr val="accent6">
                  <a:lumMod val="50000"/>
                </a:schemeClr>
              </a:solidFill>
              <a:latin typeface="Times New Roman" panose="02020603050405020304" charset="0"/>
              <a:ea typeface="Helvetica World" panose="020B0500040000020004" charset="-122"/>
              <a:cs typeface="Times New Roman" panose="02020603050405020304" charset="0"/>
              <a:sym typeface="Helvetica World" panose="020B0500040000020004" charset="-122"/>
            </a:endParaRPr>
          </a:p>
          <a:p>
            <a:pPr marL="342900" indent="-342900" algn="l">
              <a:lnSpc>
                <a:spcPct val="100000"/>
              </a:lnSpc>
              <a:spcBef>
                <a:spcPct val="0"/>
              </a:spcBef>
              <a:buFont typeface="Arial" panose="020B0604020202020204" pitchFamily="34" charset="0"/>
              <a:buChar char="•"/>
            </a:pPr>
            <a:r>
              <a:rPr lang="en-US" sz="2400">
                <a:solidFill>
                  <a:schemeClr val="accent6">
                    <a:lumMod val="50000"/>
                  </a:schemeClr>
                </a:solidFill>
                <a:latin typeface="Times New Roman" panose="02020603050405020304" charset="0"/>
                <a:ea typeface="Helvetica World" panose="020B0500040000020004" charset="-122"/>
                <a:cs typeface="Times New Roman" panose="02020603050405020304" charset="0"/>
                <a:sym typeface="Helvetica World" panose="020B0500040000020004" charset="-122"/>
              </a:rPr>
              <a:t>P (Phosphorus)</a:t>
            </a:r>
            <a:endParaRPr lang="en-US" sz="2400">
              <a:solidFill>
                <a:schemeClr val="accent6">
                  <a:lumMod val="50000"/>
                </a:schemeClr>
              </a:solidFill>
              <a:latin typeface="Times New Roman" panose="02020603050405020304" charset="0"/>
              <a:ea typeface="Helvetica World" panose="020B0500040000020004" charset="-122"/>
              <a:cs typeface="Times New Roman" panose="02020603050405020304" charset="0"/>
              <a:sym typeface="Helvetica World" panose="020B0500040000020004" charset="-122"/>
            </a:endParaRPr>
          </a:p>
          <a:p>
            <a:pPr marL="342900" indent="-342900" algn="l">
              <a:lnSpc>
                <a:spcPct val="100000"/>
              </a:lnSpc>
              <a:spcBef>
                <a:spcPct val="0"/>
              </a:spcBef>
              <a:buFont typeface="Arial" panose="020B0604020202020204" pitchFamily="34" charset="0"/>
              <a:buChar char="•"/>
            </a:pPr>
            <a:r>
              <a:rPr lang="en-US" sz="2400">
                <a:solidFill>
                  <a:schemeClr val="accent6">
                    <a:lumMod val="50000"/>
                  </a:schemeClr>
                </a:solidFill>
                <a:latin typeface="Times New Roman" panose="02020603050405020304" charset="0"/>
                <a:ea typeface="Helvetica World" panose="020B0500040000020004" charset="-122"/>
                <a:cs typeface="Times New Roman" panose="02020603050405020304" charset="0"/>
                <a:sym typeface="Helvetica World" panose="020B0500040000020004" charset="-122"/>
              </a:rPr>
              <a:t>K (Potassium)</a:t>
            </a:r>
            <a:endParaRPr lang="en-US" sz="2400">
              <a:solidFill>
                <a:schemeClr val="accent6">
                  <a:lumMod val="50000"/>
                </a:schemeClr>
              </a:solidFill>
              <a:latin typeface="Times New Roman" panose="02020603050405020304" charset="0"/>
              <a:ea typeface="Helvetica World" panose="020B0500040000020004" charset="-122"/>
              <a:cs typeface="Times New Roman" panose="02020603050405020304" charset="0"/>
              <a:sym typeface="Helvetica World" panose="020B0500040000020004" charset="-122"/>
            </a:endParaRPr>
          </a:p>
          <a:p>
            <a:pPr marL="342900" indent="-342900" algn="l">
              <a:lnSpc>
                <a:spcPct val="100000"/>
              </a:lnSpc>
              <a:spcBef>
                <a:spcPct val="0"/>
              </a:spcBef>
              <a:buFont typeface="Arial" panose="020B0604020202020204" pitchFamily="34" charset="0"/>
              <a:buChar char="•"/>
            </a:pPr>
            <a:r>
              <a:rPr lang="en-US" sz="2400">
                <a:solidFill>
                  <a:schemeClr val="accent6">
                    <a:lumMod val="50000"/>
                  </a:schemeClr>
                </a:solidFill>
                <a:latin typeface="Times New Roman" panose="02020603050405020304" charset="0"/>
                <a:ea typeface="Helvetica World" panose="020B0500040000020004" charset="-122"/>
                <a:cs typeface="Times New Roman" panose="02020603050405020304" charset="0"/>
                <a:sym typeface="Helvetica World" panose="020B0500040000020004" charset="-122"/>
              </a:rPr>
              <a:t>temperature</a:t>
            </a:r>
            <a:endParaRPr lang="en-US" sz="2400">
              <a:solidFill>
                <a:schemeClr val="accent6">
                  <a:lumMod val="50000"/>
                </a:schemeClr>
              </a:solidFill>
              <a:latin typeface="Times New Roman" panose="02020603050405020304" charset="0"/>
              <a:ea typeface="Helvetica World" panose="020B0500040000020004" charset="-122"/>
              <a:cs typeface="Times New Roman" panose="02020603050405020304" charset="0"/>
              <a:sym typeface="Helvetica World" panose="020B0500040000020004" charset="-122"/>
            </a:endParaRPr>
          </a:p>
          <a:p>
            <a:pPr marL="342900" indent="-342900" algn="l">
              <a:lnSpc>
                <a:spcPct val="100000"/>
              </a:lnSpc>
              <a:spcBef>
                <a:spcPct val="0"/>
              </a:spcBef>
              <a:buFont typeface="Arial" panose="020B0604020202020204" pitchFamily="34" charset="0"/>
              <a:buChar char="•"/>
            </a:pPr>
            <a:r>
              <a:rPr lang="en-US" sz="2400">
                <a:solidFill>
                  <a:schemeClr val="accent6">
                    <a:lumMod val="50000"/>
                  </a:schemeClr>
                </a:solidFill>
                <a:latin typeface="Times New Roman" panose="02020603050405020304" charset="0"/>
                <a:ea typeface="Helvetica World" panose="020B0500040000020004" charset="-122"/>
                <a:cs typeface="Times New Roman" panose="02020603050405020304" charset="0"/>
                <a:sym typeface="Helvetica World" panose="020B0500040000020004" charset="-122"/>
              </a:rPr>
              <a:t>humidity</a:t>
            </a:r>
            <a:endParaRPr lang="en-US" sz="2400">
              <a:solidFill>
                <a:schemeClr val="accent6">
                  <a:lumMod val="50000"/>
                </a:schemeClr>
              </a:solidFill>
              <a:latin typeface="Times New Roman" panose="02020603050405020304" charset="0"/>
              <a:ea typeface="Helvetica World" panose="020B0500040000020004" charset="-122"/>
              <a:cs typeface="Times New Roman" panose="02020603050405020304" charset="0"/>
              <a:sym typeface="Helvetica World" panose="020B0500040000020004" charset="-122"/>
            </a:endParaRPr>
          </a:p>
          <a:p>
            <a:pPr marL="342900" indent="-342900" algn="l">
              <a:lnSpc>
                <a:spcPct val="100000"/>
              </a:lnSpc>
              <a:spcBef>
                <a:spcPct val="0"/>
              </a:spcBef>
              <a:buFont typeface="Arial" panose="020B0604020202020204" pitchFamily="34" charset="0"/>
              <a:buChar char="•"/>
            </a:pPr>
            <a:r>
              <a:rPr lang="en-US" sz="2400">
                <a:solidFill>
                  <a:schemeClr val="accent6">
                    <a:lumMod val="50000"/>
                  </a:schemeClr>
                </a:solidFill>
                <a:latin typeface="Times New Roman" panose="02020603050405020304" charset="0"/>
                <a:ea typeface="Helvetica World" panose="020B0500040000020004" charset="-122"/>
                <a:cs typeface="Times New Roman" panose="02020603050405020304" charset="0"/>
                <a:sym typeface="Helvetica World" panose="020B0500040000020004" charset="-122"/>
              </a:rPr>
              <a:t>ph</a:t>
            </a:r>
            <a:endParaRPr lang="en-US" sz="2400">
              <a:solidFill>
                <a:schemeClr val="accent6">
                  <a:lumMod val="50000"/>
                </a:schemeClr>
              </a:solidFill>
              <a:latin typeface="Times New Roman" panose="02020603050405020304" charset="0"/>
              <a:ea typeface="Helvetica World" panose="020B0500040000020004" charset="-122"/>
              <a:cs typeface="Times New Roman" panose="02020603050405020304" charset="0"/>
              <a:sym typeface="Helvetica World" panose="020B0500040000020004" charset="-122"/>
            </a:endParaRPr>
          </a:p>
          <a:p>
            <a:pPr marL="342900" indent="-342900" algn="l">
              <a:lnSpc>
                <a:spcPct val="100000"/>
              </a:lnSpc>
              <a:spcBef>
                <a:spcPct val="0"/>
              </a:spcBef>
              <a:buFont typeface="Arial" panose="020B0604020202020204" pitchFamily="34" charset="0"/>
              <a:buChar char="•"/>
            </a:pPr>
            <a:r>
              <a:rPr lang="en-US" sz="2400">
                <a:solidFill>
                  <a:schemeClr val="accent6">
                    <a:lumMod val="50000"/>
                  </a:schemeClr>
                </a:solidFill>
                <a:latin typeface="Times New Roman" panose="02020603050405020304" charset="0"/>
                <a:ea typeface="Helvetica World" panose="020B0500040000020004" charset="-122"/>
                <a:cs typeface="Times New Roman" panose="02020603050405020304" charset="0"/>
                <a:sym typeface="Helvetica World" panose="020B0500040000020004" charset="-122"/>
              </a:rPr>
              <a:t>rainfall</a:t>
            </a:r>
            <a:endParaRPr lang="en-US" sz="2400">
              <a:solidFill>
                <a:schemeClr val="accent6">
                  <a:lumMod val="50000"/>
                </a:schemeClr>
              </a:solidFill>
              <a:latin typeface="Times New Roman" panose="02020603050405020304" charset="0"/>
              <a:ea typeface="Helvetica World" panose="020B0500040000020004" charset="-122"/>
              <a:cs typeface="Times New Roman" panose="02020603050405020304" charset="0"/>
              <a:sym typeface="Helvetica World" panose="020B0500040000020004" charset="-122"/>
            </a:endParaRPr>
          </a:p>
          <a:p>
            <a:pPr marL="342900" indent="-342900" algn="l">
              <a:lnSpc>
                <a:spcPct val="100000"/>
              </a:lnSpc>
              <a:spcBef>
                <a:spcPct val="0"/>
              </a:spcBef>
              <a:buFont typeface="Arial" panose="020B0604020202020204" pitchFamily="34" charset="0"/>
              <a:buChar char="•"/>
            </a:pPr>
            <a:r>
              <a:rPr lang="en-US" sz="2400">
                <a:solidFill>
                  <a:schemeClr val="accent6">
                    <a:lumMod val="50000"/>
                  </a:schemeClr>
                </a:solidFill>
                <a:latin typeface="Times New Roman" panose="02020603050405020304" charset="0"/>
                <a:ea typeface="Helvetica World" panose="020B0500040000020004" charset="-122"/>
                <a:cs typeface="Times New Roman" panose="02020603050405020304" charset="0"/>
                <a:sym typeface="Helvetica World" panose="020B0500040000020004" charset="-122"/>
              </a:rPr>
              <a:t>label (Recommended crop)</a:t>
            </a:r>
            <a:endParaRPr lang="en-US" sz="2400">
              <a:solidFill>
                <a:schemeClr val="accent6">
                  <a:lumMod val="50000"/>
                </a:schemeClr>
              </a:solidFill>
              <a:latin typeface="Times New Roman" panose="02020603050405020304" charset="0"/>
              <a:ea typeface="Helvetica World" panose="020B0500040000020004" charset="-122"/>
              <a:cs typeface="Times New Roman" panose="02020603050405020304" charset="0"/>
              <a:sym typeface="Helvetica World" panose="020B0500040000020004" charset="-122"/>
            </a:endParaRPr>
          </a:p>
        </p:txBody>
      </p:sp>
      <p:sp>
        <p:nvSpPr>
          <p:cNvPr id="16" name="Text Box 15"/>
          <p:cNvSpPr txBox="1"/>
          <p:nvPr/>
        </p:nvSpPr>
        <p:spPr>
          <a:xfrm>
            <a:off x="6629400" y="4030980"/>
            <a:ext cx="4573270" cy="5631180"/>
          </a:xfrm>
          <a:prstGeom prst="rect">
            <a:avLst/>
          </a:prstGeom>
          <a:noFill/>
        </p:spPr>
        <p:txBody>
          <a:bodyPr wrap="square" rtlCol="0">
            <a:spAutoFit/>
          </a:bodyPr>
          <a:p>
            <a:pPr>
              <a:lnSpc>
                <a:spcPct val="100000"/>
              </a:lnSpc>
            </a:pPr>
            <a:r>
              <a:rPr lang="en-US" sz="2400" b="1" u="sng">
                <a:solidFill>
                  <a:schemeClr val="accent6">
                    <a:lumMod val="50000"/>
                  </a:schemeClr>
                </a:solidFill>
                <a:latin typeface="Times New Roman" panose="02020603050405020304" charset="0"/>
                <a:cs typeface="Times New Roman" panose="02020603050405020304" charset="0"/>
              </a:rPr>
              <a:t>Crop Prediction Dataset:</a:t>
            </a:r>
            <a:endParaRPr lang="en-US" sz="2400" b="1" u="sng">
              <a:solidFill>
                <a:schemeClr val="accent6">
                  <a:lumMod val="50000"/>
                </a:schemeClr>
              </a:solidFill>
              <a:latin typeface="Times New Roman" panose="02020603050405020304" charset="0"/>
              <a:cs typeface="Times New Roman" panose="02020603050405020304" charset="0"/>
            </a:endParaRPr>
          </a:p>
          <a:p>
            <a:pPr>
              <a:lnSpc>
                <a:spcPct val="100000"/>
              </a:lnSpc>
            </a:pPr>
            <a:endParaRPr lang="en-US" sz="2400" b="1" u="sng">
              <a:solidFill>
                <a:schemeClr val="accent6">
                  <a:lumMod val="50000"/>
                </a:schemeClr>
              </a:solidFill>
              <a:latin typeface="Times New Roman" panose="02020603050405020304" charset="0"/>
              <a:cs typeface="Times New Roman" panose="02020603050405020304" charset="0"/>
            </a:endParaRPr>
          </a:p>
          <a:p>
            <a:pPr>
              <a:lnSpc>
                <a:spcPct val="100000"/>
              </a:lnSpc>
            </a:pPr>
            <a:r>
              <a:rPr lang="en-US" sz="2400">
                <a:solidFill>
                  <a:schemeClr val="accent6">
                    <a:lumMod val="50000"/>
                  </a:schemeClr>
                </a:solidFill>
                <a:latin typeface="Times New Roman" panose="02020603050405020304" charset="0"/>
                <a:cs typeface="Times New Roman" panose="02020603050405020304" charset="0"/>
              </a:rPr>
              <a:t>Number of features (Columns): 10</a:t>
            </a:r>
            <a:endParaRPr lang="en-US" sz="2400">
              <a:solidFill>
                <a:schemeClr val="accent6">
                  <a:lumMod val="50000"/>
                </a:schemeClr>
              </a:solidFill>
              <a:latin typeface="Times New Roman" panose="02020603050405020304" charset="0"/>
              <a:cs typeface="Times New Roman" panose="02020603050405020304" charset="0"/>
            </a:endParaRPr>
          </a:p>
          <a:p>
            <a:pPr>
              <a:lnSpc>
                <a:spcPct val="100000"/>
              </a:lnSpc>
            </a:pPr>
            <a:r>
              <a:rPr lang="en-US" sz="2400">
                <a:solidFill>
                  <a:schemeClr val="accent6">
                    <a:lumMod val="50000"/>
                  </a:schemeClr>
                </a:solidFill>
                <a:latin typeface="Times New Roman" panose="02020603050405020304" charset="0"/>
                <a:cs typeface="Times New Roman" panose="02020603050405020304" charset="0"/>
              </a:rPr>
              <a:t>Number of rows: 49,999</a:t>
            </a:r>
            <a:endParaRPr lang="en-US" sz="2400">
              <a:solidFill>
                <a:schemeClr val="accent6">
                  <a:lumMod val="50000"/>
                </a:schemeClr>
              </a:solidFill>
              <a:latin typeface="Times New Roman" panose="02020603050405020304" charset="0"/>
              <a:cs typeface="Times New Roman" panose="02020603050405020304" charset="0"/>
            </a:endParaRPr>
          </a:p>
          <a:p>
            <a:pPr>
              <a:lnSpc>
                <a:spcPct val="100000"/>
              </a:lnSpc>
            </a:pPr>
            <a:r>
              <a:rPr lang="en-US" sz="2400">
                <a:solidFill>
                  <a:schemeClr val="accent6">
                    <a:lumMod val="50000"/>
                  </a:schemeClr>
                </a:solidFill>
                <a:latin typeface="Times New Roman" panose="02020603050405020304" charset="0"/>
                <a:cs typeface="Times New Roman" panose="02020603050405020304" charset="0"/>
              </a:rPr>
              <a:t>Column names:</a:t>
            </a:r>
            <a:endParaRPr lang="en-US" sz="2400">
              <a:solidFill>
                <a:schemeClr val="accent6">
                  <a:lumMod val="50000"/>
                </a:schemeClr>
              </a:solidFill>
              <a:latin typeface="Times New Roman" panose="02020603050405020304" charset="0"/>
              <a:cs typeface="Times New Roman" panose="02020603050405020304" charset="0"/>
            </a:endParaRPr>
          </a:p>
          <a:p>
            <a:pPr marL="342900" indent="-342900">
              <a:lnSpc>
                <a:spcPct val="100000"/>
              </a:lnSpc>
              <a:buFont typeface="Arial" panose="020B0604020202020204" pitchFamily="34" charset="0"/>
              <a:buChar char="•"/>
            </a:pPr>
            <a:r>
              <a:rPr lang="en-US" sz="2400">
                <a:solidFill>
                  <a:schemeClr val="accent6">
                    <a:lumMod val="50000"/>
                  </a:schemeClr>
                </a:solidFill>
                <a:latin typeface="Times New Roman" panose="02020603050405020304" charset="0"/>
                <a:cs typeface="Times New Roman" panose="02020603050405020304" charset="0"/>
              </a:rPr>
              <a:t>State_Name</a:t>
            </a:r>
            <a:endParaRPr lang="en-US" sz="2400">
              <a:solidFill>
                <a:schemeClr val="accent6">
                  <a:lumMod val="50000"/>
                </a:schemeClr>
              </a:solidFill>
              <a:latin typeface="Times New Roman" panose="02020603050405020304" charset="0"/>
              <a:cs typeface="Times New Roman" panose="02020603050405020304" charset="0"/>
            </a:endParaRPr>
          </a:p>
          <a:p>
            <a:pPr marL="342900" indent="-342900">
              <a:lnSpc>
                <a:spcPct val="100000"/>
              </a:lnSpc>
              <a:buFont typeface="Arial" panose="020B0604020202020204" pitchFamily="34" charset="0"/>
              <a:buChar char="•"/>
            </a:pPr>
            <a:r>
              <a:rPr lang="en-US" sz="2400">
                <a:solidFill>
                  <a:schemeClr val="accent6">
                    <a:lumMod val="50000"/>
                  </a:schemeClr>
                </a:solidFill>
                <a:latin typeface="Times New Roman" panose="02020603050405020304" charset="0"/>
                <a:cs typeface="Times New Roman" panose="02020603050405020304" charset="0"/>
              </a:rPr>
              <a:t>District_Name</a:t>
            </a:r>
            <a:endParaRPr lang="en-US" sz="2400">
              <a:solidFill>
                <a:schemeClr val="accent6">
                  <a:lumMod val="50000"/>
                </a:schemeClr>
              </a:solidFill>
              <a:latin typeface="Times New Roman" panose="02020603050405020304" charset="0"/>
              <a:cs typeface="Times New Roman" panose="02020603050405020304" charset="0"/>
            </a:endParaRPr>
          </a:p>
          <a:p>
            <a:pPr marL="342900" indent="-342900">
              <a:lnSpc>
                <a:spcPct val="100000"/>
              </a:lnSpc>
              <a:buFont typeface="Arial" panose="020B0604020202020204" pitchFamily="34" charset="0"/>
              <a:buChar char="•"/>
            </a:pPr>
            <a:r>
              <a:rPr lang="en-US" sz="2400">
                <a:solidFill>
                  <a:schemeClr val="accent6">
                    <a:lumMod val="50000"/>
                  </a:schemeClr>
                </a:solidFill>
                <a:latin typeface="Times New Roman" panose="02020603050405020304" charset="0"/>
                <a:cs typeface="Times New Roman" panose="02020603050405020304" charset="0"/>
              </a:rPr>
              <a:t>Crop_Year</a:t>
            </a:r>
            <a:endParaRPr lang="en-US" sz="2400">
              <a:solidFill>
                <a:schemeClr val="accent6">
                  <a:lumMod val="50000"/>
                </a:schemeClr>
              </a:solidFill>
              <a:latin typeface="Times New Roman" panose="02020603050405020304" charset="0"/>
              <a:cs typeface="Times New Roman" panose="02020603050405020304" charset="0"/>
            </a:endParaRPr>
          </a:p>
          <a:p>
            <a:pPr marL="342900" indent="-342900">
              <a:lnSpc>
                <a:spcPct val="100000"/>
              </a:lnSpc>
              <a:buFont typeface="Arial" panose="020B0604020202020204" pitchFamily="34" charset="0"/>
              <a:buChar char="•"/>
            </a:pPr>
            <a:r>
              <a:rPr lang="en-US" sz="2400">
                <a:solidFill>
                  <a:schemeClr val="accent6">
                    <a:lumMod val="50000"/>
                  </a:schemeClr>
                </a:solidFill>
                <a:latin typeface="Times New Roman" panose="02020603050405020304" charset="0"/>
                <a:cs typeface="Times New Roman" panose="02020603050405020304" charset="0"/>
              </a:rPr>
              <a:t>Season</a:t>
            </a:r>
            <a:endParaRPr lang="en-US" sz="2400">
              <a:solidFill>
                <a:schemeClr val="accent6">
                  <a:lumMod val="50000"/>
                </a:schemeClr>
              </a:solidFill>
              <a:latin typeface="Times New Roman" panose="02020603050405020304" charset="0"/>
              <a:cs typeface="Times New Roman" panose="02020603050405020304" charset="0"/>
            </a:endParaRPr>
          </a:p>
          <a:p>
            <a:pPr marL="342900" indent="-342900">
              <a:lnSpc>
                <a:spcPct val="100000"/>
              </a:lnSpc>
              <a:buFont typeface="Arial" panose="020B0604020202020204" pitchFamily="34" charset="0"/>
              <a:buChar char="•"/>
            </a:pPr>
            <a:r>
              <a:rPr lang="en-US" sz="2400">
                <a:solidFill>
                  <a:schemeClr val="accent6">
                    <a:lumMod val="50000"/>
                  </a:schemeClr>
                </a:solidFill>
                <a:latin typeface="Times New Roman" panose="02020603050405020304" charset="0"/>
                <a:cs typeface="Times New Roman" panose="02020603050405020304" charset="0"/>
              </a:rPr>
              <a:t>Crop</a:t>
            </a:r>
            <a:endParaRPr lang="en-US" sz="2400">
              <a:solidFill>
                <a:schemeClr val="accent6">
                  <a:lumMod val="50000"/>
                </a:schemeClr>
              </a:solidFill>
              <a:latin typeface="Times New Roman" panose="02020603050405020304" charset="0"/>
              <a:cs typeface="Times New Roman" panose="02020603050405020304" charset="0"/>
            </a:endParaRPr>
          </a:p>
          <a:p>
            <a:pPr marL="342900" indent="-342900">
              <a:lnSpc>
                <a:spcPct val="100000"/>
              </a:lnSpc>
              <a:buFont typeface="Arial" panose="020B0604020202020204" pitchFamily="34" charset="0"/>
              <a:buChar char="•"/>
            </a:pPr>
            <a:r>
              <a:rPr lang="en-US" sz="2400">
                <a:solidFill>
                  <a:schemeClr val="accent6">
                    <a:lumMod val="50000"/>
                  </a:schemeClr>
                </a:solidFill>
                <a:latin typeface="Times New Roman" panose="02020603050405020304" charset="0"/>
                <a:cs typeface="Times New Roman" panose="02020603050405020304" charset="0"/>
              </a:rPr>
              <a:t>Temperature</a:t>
            </a:r>
            <a:endParaRPr lang="en-US" sz="2400">
              <a:solidFill>
                <a:schemeClr val="accent6">
                  <a:lumMod val="50000"/>
                </a:schemeClr>
              </a:solidFill>
              <a:latin typeface="Times New Roman" panose="02020603050405020304" charset="0"/>
              <a:cs typeface="Times New Roman" panose="02020603050405020304" charset="0"/>
            </a:endParaRPr>
          </a:p>
          <a:p>
            <a:pPr marL="342900" indent="-342900">
              <a:lnSpc>
                <a:spcPct val="100000"/>
              </a:lnSpc>
              <a:buFont typeface="Arial" panose="020B0604020202020204" pitchFamily="34" charset="0"/>
              <a:buChar char="•"/>
            </a:pPr>
            <a:r>
              <a:rPr lang="en-US" sz="2400">
                <a:solidFill>
                  <a:schemeClr val="accent6">
                    <a:lumMod val="50000"/>
                  </a:schemeClr>
                </a:solidFill>
                <a:latin typeface="Times New Roman" panose="02020603050405020304" charset="0"/>
                <a:cs typeface="Times New Roman" panose="02020603050405020304" charset="0"/>
              </a:rPr>
              <a:t>Humidity</a:t>
            </a:r>
            <a:endParaRPr lang="en-US" sz="2400">
              <a:solidFill>
                <a:schemeClr val="accent6">
                  <a:lumMod val="50000"/>
                </a:schemeClr>
              </a:solidFill>
              <a:latin typeface="Times New Roman" panose="02020603050405020304" charset="0"/>
              <a:cs typeface="Times New Roman" panose="02020603050405020304" charset="0"/>
            </a:endParaRPr>
          </a:p>
          <a:p>
            <a:pPr marL="342900" indent="-342900">
              <a:lnSpc>
                <a:spcPct val="100000"/>
              </a:lnSpc>
              <a:buFont typeface="Arial" panose="020B0604020202020204" pitchFamily="34" charset="0"/>
              <a:buChar char="•"/>
            </a:pPr>
            <a:r>
              <a:rPr lang="en-US" sz="2400">
                <a:solidFill>
                  <a:schemeClr val="accent6">
                    <a:lumMod val="50000"/>
                  </a:schemeClr>
                </a:solidFill>
                <a:latin typeface="Times New Roman" panose="02020603050405020304" charset="0"/>
                <a:cs typeface="Times New Roman" panose="02020603050405020304" charset="0"/>
              </a:rPr>
              <a:t>Soil_Moisture</a:t>
            </a:r>
            <a:endParaRPr lang="en-US" sz="2400">
              <a:solidFill>
                <a:schemeClr val="accent6">
                  <a:lumMod val="50000"/>
                </a:schemeClr>
              </a:solidFill>
              <a:latin typeface="Times New Roman" panose="02020603050405020304" charset="0"/>
              <a:cs typeface="Times New Roman" panose="02020603050405020304" charset="0"/>
            </a:endParaRPr>
          </a:p>
          <a:p>
            <a:pPr marL="342900" indent="-342900">
              <a:lnSpc>
                <a:spcPct val="100000"/>
              </a:lnSpc>
              <a:buFont typeface="Arial" panose="020B0604020202020204" pitchFamily="34" charset="0"/>
              <a:buChar char="•"/>
            </a:pPr>
            <a:r>
              <a:rPr lang="en-US" sz="2400">
                <a:solidFill>
                  <a:schemeClr val="accent6">
                    <a:lumMod val="50000"/>
                  </a:schemeClr>
                </a:solidFill>
                <a:latin typeface="Times New Roman" panose="02020603050405020304" charset="0"/>
                <a:cs typeface="Times New Roman" panose="02020603050405020304" charset="0"/>
              </a:rPr>
              <a:t>Area</a:t>
            </a:r>
            <a:endParaRPr lang="en-US" sz="2400">
              <a:solidFill>
                <a:schemeClr val="accent6">
                  <a:lumMod val="50000"/>
                </a:schemeClr>
              </a:solidFill>
              <a:latin typeface="Times New Roman" panose="02020603050405020304" charset="0"/>
              <a:cs typeface="Times New Roman" panose="02020603050405020304" charset="0"/>
            </a:endParaRPr>
          </a:p>
          <a:p>
            <a:pPr marL="342900" indent="-342900">
              <a:lnSpc>
                <a:spcPct val="100000"/>
              </a:lnSpc>
              <a:buFont typeface="Arial" panose="020B0604020202020204" pitchFamily="34" charset="0"/>
              <a:buChar char="•"/>
            </a:pPr>
            <a:r>
              <a:rPr lang="en-US" sz="2400">
                <a:solidFill>
                  <a:schemeClr val="accent6">
                    <a:lumMod val="50000"/>
                  </a:schemeClr>
                </a:solidFill>
                <a:latin typeface="Times New Roman" panose="02020603050405020304" charset="0"/>
                <a:cs typeface="Times New Roman" panose="02020603050405020304" charset="0"/>
              </a:rPr>
              <a:t>Production</a:t>
            </a:r>
            <a:endParaRPr lang="en-US" sz="2400">
              <a:solidFill>
                <a:schemeClr val="accent6">
                  <a:lumMod val="50000"/>
                </a:schemeClr>
              </a:solidFill>
              <a:latin typeface="Times New Roman" panose="02020603050405020304" charset="0"/>
              <a:cs typeface="Times New Roman" panose="02020603050405020304" charset="0"/>
            </a:endParaRPr>
          </a:p>
        </p:txBody>
      </p:sp>
      <p:sp>
        <p:nvSpPr>
          <p:cNvPr id="17" name="Text Box 16"/>
          <p:cNvSpPr txBox="1"/>
          <p:nvPr/>
        </p:nvSpPr>
        <p:spPr>
          <a:xfrm>
            <a:off x="12000865" y="2282190"/>
            <a:ext cx="6110605" cy="7522845"/>
          </a:xfrm>
          <a:prstGeom prst="rect">
            <a:avLst/>
          </a:prstGeom>
          <a:noFill/>
        </p:spPr>
        <p:txBody>
          <a:bodyPr wrap="square" rtlCol="0">
            <a:noAutofit/>
          </a:bodyPr>
          <a:p>
            <a:pPr>
              <a:lnSpc>
                <a:spcPct val="100000"/>
              </a:lnSpc>
            </a:pPr>
            <a:r>
              <a:rPr lang="en-US" sz="2400" b="1" u="sng">
                <a:solidFill>
                  <a:schemeClr val="accent6">
                    <a:lumMod val="50000"/>
                  </a:schemeClr>
                </a:solidFill>
              </a:rPr>
              <a:t>Balaram Dataset:</a:t>
            </a:r>
            <a:endParaRPr lang="en-US" sz="2400" b="1" u="sng">
              <a:solidFill>
                <a:schemeClr val="accent6">
                  <a:lumMod val="50000"/>
                </a:schemeClr>
              </a:solidFill>
            </a:endParaRPr>
          </a:p>
          <a:p>
            <a:pPr>
              <a:lnSpc>
                <a:spcPct val="100000"/>
              </a:lnSpc>
            </a:pPr>
            <a:endParaRPr lang="en-US" sz="2400" b="1" u="sng">
              <a:solidFill>
                <a:schemeClr val="accent6">
                  <a:lumMod val="50000"/>
                </a:schemeClr>
              </a:solidFill>
            </a:endParaRPr>
          </a:p>
          <a:p>
            <a:pPr>
              <a:lnSpc>
                <a:spcPct val="100000"/>
              </a:lnSpc>
            </a:pPr>
            <a:r>
              <a:rPr lang="en-US" sz="2400">
                <a:solidFill>
                  <a:schemeClr val="accent6">
                    <a:lumMod val="50000"/>
                  </a:schemeClr>
                </a:solidFill>
              </a:rPr>
              <a:t>Number of features (Columns): 14</a:t>
            </a:r>
            <a:endParaRPr lang="en-US" sz="2400">
              <a:solidFill>
                <a:schemeClr val="accent6">
                  <a:lumMod val="50000"/>
                </a:schemeClr>
              </a:solidFill>
            </a:endParaRPr>
          </a:p>
          <a:p>
            <a:pPr>
              <a:lnSpc>
                <a:spcPct val="100000"/>
              </a:lnSpc>
            </a:pPr>
            <a:r>
              <a:rPr lang="en-US" sz="2400">
                <a:solidFill>
                  <a:schemeClr val="accent6">
                    <a:lumMod val="50000"/>
                  </a:schemeClr>
                </a:solidFill>
              </a:rPr>
              <a:t>Number of rows: 75</a:t>
            </a:r>
            <a:endParaRPr lang="en-US" sz="2400">
              <a:solidFill>
                <a:schemeClr val="accent6">
                  <a:lumMod val="50000"/>
                </a:schemeClr>
              </a:solidFill>
            </a:endParaRPr>
          </a:p>
          <a:p>
            <a:pPr>
              <a:lnSpc>
                <a:spcPct val="100000"/>
              </a:lnSpc>
            </a:pPr>
            <a:r>
              <a:rPr lang="en-US" sz="2400">
                <a:solidFill>
                  <a:schemeClr val="accent6">
                    <a:lumMod val="50000"/>
                  </a:schemeClr>
                </a:solidFill>
              </a:rPr>
              <a:t>Column names:</a:t>
            </a:r>
            <a:endParaRPr lang="en-US" sz="2400">
              <a:solidFill>
                <a:schemeClr val="accent6">
                  <a:lumMod val="50000"/>
                </a:schemeClr>
              </a:solidFill>
            </a:endParaRPr>
          </a:p>
          <a:p>
            <a:pPr marL="342900" indent="-342900">
              <a:lnSpc>
                <a:spcPct val="100000"/>
              </a:lnSpc>
              <a:buFont typeface="Arial" panose="020B0604020202020204" pitchFamily="34" charset="0"/>
              <a:buChar char="•"/>
            </a:pPr>
            <a:r>
              <a:rPr lang="en-US" sz="2400">
                <a:solidFill>
                  <a:schemeClr val="accent6">
                    <a:lumMod val="50000"/>
                  </a:schemeClr>
                </a:solidFill>
              </a:rPr>
              <a:t>crop_name</a:t>
            </a:r>
            <a:endParaRPr lang="en-US" sz="2400">
              <a:solidFill>
                <a:schemeClr val="accent6">
                  <a:lumMod val="50000"/>
                </a:schemeClr>
              </a:solidFill>
            </a:endParaRPr>
          </a:p>
          <a:p>
            <a:pPr marL="342900" indent="-342900">
              <a:lnSpc>
                <a:spcPct val="100000"/>
              </a:lnSpc>
              <a:buFont typeface="Arial" panose="020B0604020202020204" pitchFamily="34" charset="0"/>
              <a:buChar char="•"/>
            </a:pPr>
            <a:r>
              <a:rPr lang="en-US" sz="2400">
                <a:solidFill>
                  <a:schemeClr val="accent6">
                    <a:lumMod val="50000"/>
                  </a:schemeClr>
                </a:solidFill>
              </a:rPr>
              <a:t>seed_name</a:t>
            </a:r>
            <a:endParaRPr lang="en-US" sz="2400">
              <a:solidFill>
                <a:schemeClr val="accent6">
                  <a:lumMod val="50000"/>
                </a:schemeClr>
              </a:solidFill>
            </a:endParaRPr>
          </a:p>
          <a:p>
            <a:pPr marL="342900" indent="-342900">
              <a:lnSpc>
                <a:spcPct val="100000"/>
              </a:lnSpc>
              <a:buFont typeface="Arial" panose="020B0604020202020204" pitchFamily="34" charset="0"/>
              <a:buChar char="•"/>
            </a:pPr>
            <a:r>
              <a:rPr lang="en-US" sz="2400">
                <a:solidFill>
                  <a:schemeClr val="accent6">
                    <a:lumMod val="50000"/>
                  </a:schemeClr>
                </a:solidFill>
              </a:rPr>
              <a:t>rainfall</a:t>
            </a:r>
            <a:endParaRPr lang="en-US" sz="2400">
              <a:solidFill>
                <a:schemeClr val="accent6">
                  <a:lumMod val="50000"/>
                </a:schemeClr>
              </a:solidFill>
            </a:endParaRPr>
          </a:p>
          <a:p>
            <a:pPr marL="342900" indent="-342900">
              <a:lnSpc>
                <a:spcPct val="100000"/>
              </a:lnSpc>
              <a:buFont typeface="Arial" panose="020B0604020202020204" pitchFamily="34" charset="0"/>
              <a:buChar char="•"/>
            </a:pPr>
            <a:r>
              <a:rPr lang="en-US" sz="2400">
                <a:solidFill>
                  <a:schemeClr val="accent6">
                    <a:lumMod val="50000"/>
                  </a:schemeClr>
                </a:solidFill>
              </a:rPr>
              <a:t>soil</a:t>
            </a:r>
            <a:endParaRPr lang="en-US" sz="2400">
              <a:solidFill>
                <a:schemeClr val="accent6">
                  <a:lumMod val="50000"/>
                </a:schemeClr>
              </a:solidFill>
            </a:endParaRPr>
          </a:p>
          <a:p>
            <a:pPr marL="342900" indent="-342900">
              <a:lnSpc>
                <a:spcPct val="100000"/>
              </a:lnSpc>
              <a:buFont typeface="Arial" panose="020B0604020202020204" pitchFamily="34" charset="0"/>
              <a:buChar char="•"/>
            </a:pPr>
            <a:r>
              <a:rPr lang="en-US" sz="2400">
                <a:solidFill>
                  <a:schemeClr val="accent6">
                    <a:lumMod val="50000"/>
                  </a:schemeClr>
                </a:solidFill>
              </a:rPr>
              <a:t>irrigation</a:t>
            </a:r>
            <a:endParaRPr lang="en-US" sz="2400">
              <a:solidFill>
                <a:schemeClr val="accent6">
                  <a:lumMod val="50000"/>
                </a:schemeClr>
              </a:solidFill>
            </a:endParaRPr>
          </a:p>
          <a:p>
            <a:pPr marL="342900" indent="-342900">
              <a:lnSpc>
                <a:spcPct val="100000"/>
              </a:lnSpc>
              <a:buFont typeface="Arial" panose="020B0604020202020204" pitchFamily="34" charset="0"/>
              <a:buChar char="•"/>
            </a:pPr>
            <a:r>
              <a:rPr lang="en-US" sz="2400">
                <a:solidFill>
                  <a:schemeClr val="accent6">
                    <a:lumMod val="50000"/>
                  </a:schemeClr>
                </a:solidFill>
              </a:rPr>
              <a:t>sowing_time</a:t>
            </a:r>
            <a:endParaRPr lang="en-US" sz="2400">
              <a:solidFill>
                <a:schemeClr val="accent6">
                  <a:lumMod val="50000"/>
                </a:schemeClr>
              </a:solidFill>
            </a:endParaRPr>
          </a:p>
          <a:p>
            <a:pPr marL="342900" indent="-342900">
              <a:lnSpc>
                <a:spcPct val="100000"/>
              </a:lnSpc>
              <a:buFont typeface="Arial" panose="020B0604020202020204" pitchFamily="34" charset="0"/>
              <a:buChar char="•"/>
            </a:pPr>
            <a:r>
              <a:rPr lang="en-US" sz="2400">
                <a:solidFill>
                  <a:schemeClr val="accent6">
                    <a:lumMod val="50000"/>
                  </a:schemeClr>
                </a:solidFill>
              </a:rPr>
              <a:t>maturity_time</a:t>
            </a:r>
            <a:endParaRPr lang="en-US" sz="2400">
              <a:solidFill>
                <a:schemeClr val="accent6">
                  <a:lumMod val="50000"/>
                </a:schemeClr>
              </a:solidFill>
            </a:endParaRPr>
          </a:p>
          <a:p>
            <a:pPr marL="342900" indent="-342900">
              <a:lnSpc>
                <a:spcPct val="100000"/>
              </a:lnSpc>
              <a:buFont typeface="Arial" panose="020B0604020202020204" pitchFamily="34" charset="0"/>
              <a:buChar char="•"/>
            </a:pPr>
            <a:r>
              <a:rPr lang="en-US" sz="2400">
                <a:solidFill>
                  <a:schemeClr val="accent6">
                    <a:lumMod val="50000"/>
                  </a:schemeClr>
                </a:solidFill>
              </a:rPr>
              <a:t>seed_rate</a:t>
            </a:r>
            <a:endParaRPr lang="en-US" sz="2400">
              <a:solidFill>
                <a:schemeClr val="accent6">
                  <a:lumMod val="50000"/>
                </a:schemeClr>
              </a:solidFill>
            </a:endParaRPr>
          </a:p>
          <a:p>
            <a:pPr marL="342900" indent="-342900">
              <a:lnSpc>
                <a:spcPct val="100000"/>
              </a:lnSpc>
              <a:buFont typeface="Arial" panose="020B0604020202020204" pitchFamily="34" charset="0"/>
              <a:buChar char="•"/>
            </a:pPr>
            <a:r>
              <a:rPr lang="en-US" sz="2400">
                <a:solidFill>
                  <a:schemeClr val="accent6">
                    <a:lumMod val="50000"/>
                  </a:schemeClr>
                </a:solidFill>
              </a:rPr>
              <a:t>avg_yeild</a:t>
            </a:r>
            <a:endParaRPr lang="en-US" sz="2400">
              <a:solidFill>
                <a:schemeClr val="accent6">
                  <a:lumMod val="50000"/>
                </a:schemeClr>
              </a:solidFill>
            </a:endParaRPr>
          </a:p>
          <a:p>
            <a:pPr marL="342900" indent="-342900">
              <a:lnSpc>
                <a:spcPct val="100000"/>
              </a:lnSpc>
              <a:buFont typeface="Arial" panose="020B0604020202020204" pitchFamily="34" charset="0"/>
              <a:buChar char="•"/>
            </a:pPr>
            <a:r>
              <a:rPr lang="en-US" sz="2400">
                <a:solidFill>
                  <a:schemeClr val="accent6">
                    <a:lumMod val="50000"/>
                  </a:schemeClr>
                </a:solidFill>
              </a:rPr>
              <a:t>fertilizer</a:t>
            </a:r>
            <a:endParaRPr lang="en-US" sz="2400">
              <a:solidFill>
                <a:schemeClr val="accent6">
                  <a:lumMod val="50000"/>
                </a:schemeClr>
              </a:solidFill>
            </a:endParaRPr>
          </a:p>
          <a:p>
            <a:pPr marL="342900" indent="-342900">
              <a:lnSpc>
                <a:spcPct val="100000"/>
              </a:lnSpc>
              <a:buFont typeface="Arial" panose="020B0604020202020204" pitchFamily="34" charset="0"/>
              <a:buChar char="•"/>
            </a:pPr>
            <a:r>
              <a:rPr lang="en-US" sz="2400">
                <a:solidFill>
                  <a:schemeClr val="accent6">
                    <a:lumMod val="50000"/>
                  </a:schemeClr>
                </a:solidFill>
              </a:rPr>
              <a:t>pesticide</a:t>
            </a:r>
            <a:endParaRPr lang="en-US" sz="2400">
              <a:solidFill>
                <a:schemeClr val="accent6">
                  <a:lumMod val="50000"/>
                </a:schemeClr>
              </a:solidFill>
            </a:endParaRPr>
          </a:p>
          <a:p>
            <a:pPr marL="342900" indent="-342900">
              <a:lnSpc>
                <a:spcPct val="100000"/>
              </a:lnSpc>
              <a:buFont typeface="Arial" panose="020B0604020202020204" pitchFamily="34" charset="0"/>
              <a:buChar char="•"/>
            </a:pPr>
            <a:r>
              <a:rPr lang="en-US" sz="2400">
                <a:solidFill>
                  <a:schemeClr val="accent6">
                    <a:lumMod val="50000"/>
                  </a:schemeClr>
                </a:solidFill>
              </a:rPr>
              <a:t>location</a:t>
            </a:r>
            <a:endParaRPr lang="en-US" sz="2400">
              <a:solidFill>
                <a:schemeClr val="accent6">
                  <a:lumMod val="50000"/>
                </a:schemeClr>
              </a:solidFill>
            </a:endParaRPr>
          </a:p>
          <a:p>
            <a:pPr marL="342900" indent="-342900">
              <a:lnSpc>
                <a:spcPct val="100000"/>
              </a:lnSpc>
              <a:buFont typeface="Arial" panose="020B0604020202020204" pitchFamily="34" charset="0"/>
              <a:buChar char="•"/>
            </a:pPr>
            <a:r>
              <a:rPr lang="en-US" sz="2400">
                <a:solidFill>
                  <a:schemeClr val="accent6">
                    <a:lumMod val="50000"/>
                  </a:schemeClr>
                </a:solidFill>
              </a:rPr>
              <a:t>special_feature</a:t>
            </a:r>
            <a:endParaRPr lang="en-US" sz="2400">
              <a:solidFill>
                <a:schemeClr val="accent6">
                  <a:lumMod val="50000"/>
                </a:schemeClr>
              </a:solidFill>
            </a:endParaRPr>
          </a:p>
          <a:p>
            <a:pPr marL="342900" indent="-342900">
              <a:lnSpc>
                <a:spcPct val="100000"/>
              </a:lnSpc>
              <a:buFont typeface="Arial" panose="020B0604020202020204" pitchFamily="34" charset="0"/>
              <a:buChar char="•"/>
            </a:pPr>
            <a:r>
              <a:rPr lang="en-US" sz="2400">
                <a:solidFill>
                  <a:schemeClr val="accent6">
                    <a:lumMod val="50000"/>
                  </a:schemeClr>
                </a:solidFill>
              </a:rPr>
              <a:t>Unnamed: 13 (an extra column, possibly empty or irrelevant)</a:t>
            </a:r>
            <a:endParaRPr lang="en-US" sz="2400">
              <a:solidFill>
                <a:schemeClr val="accent6">
                  <a:lumMod val="50000"/>
                </a:schemeClr>
              </a:solidFill>
            </a:endParaRPr>
          </a:p>
        </p:txBody>
      </p:sp>
      <p:sp>
        <p:nvSpPr>
          <p:cNvPr id="18" name="Text Box 17"/>
          <p:cNvSpPr txBox="1"/>
          <p:nvPr/>
        </p:nvSpPr>
        <p:spPr>
          <a:xfrm>
            <a:off x="831850" y="2171700"/>
            <a:ext cx="10840085" cy="1260475"/>
          </a:xfrm>
          <a:prstGeom prst="rect">
            <a:avLst/>
          </a:prstGeom>
          <a:noFill/>
        </p:spPr>
        <p:txBody>
          <a:bodyPr wrap="square" rtlCol="0">
            <a:spAutoFit/>
          </a:bodyPr>
          <a:p>
            <a:r>
              <a:rPr lang="en-US" sz="2800" b="1" u="sng">
                <a:solidFill>
                  <a:schemeClr val="accent6">
                    <a:lumMod val="50000"/>
                  </a:schemeClr>
                </a:solidFill>
              </a:rPr>
              <a:t>DATASET LINK:</a:t>
            </a:r>
            <a:endParaRPr lang="en-US" sz="2800" b="1" u="sng">
              <a:solidFill>
                <a:schemeClr val="accent6">
                  <a:lumMod val="50000"/>
                </a:schemeClr>
              </a:solidFill>
            </a:endParaRPr>
          </a:p>
          <a:p>
            <a:endParaRPr lang="en-US" sz="2800" b="1" u="sng">
              <a:solidFill>
                <a:schemeClr val="accent6">
                  <a:lumMod val="50000"/>
                </a:schemeClr>
              </a:solidFill>
            </a:endParaRPr>
          </a:p>
          <a:p>
            <a:r>
              <a:rPr lang="en-US" sz="2000">
                <a:solidFill>
                  <a:schemeClr val="accent6">
                    <a:lumMod val="50000"/>
                  </a:schemeClr>
                </a:solidFill>
              </a:rPr>
              <a:t>https://drive.google.com/drive/folders/1C0YoNe8c7-Kj8tKBbkpQvnytIOXPeGaB?usp=sharing</a:t>
            </a:r>
            <a:endParaRPr lang="en-US" sz="2000">
              <a:solidFill>
                <a:schemeClr val="accent6">
                  <a:lumMod val="5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13" name="TextBox 13"/>
          <p:cNvSpPr txBox="1"/>
          <p:nvPr/>
        </p:nvSpPr>
        <p:spPr>
          <a:xfrm>
            <a:off x="-1524075" y="266766"/>
            <a:ext cx="11453010" cy="1560830"/>
          </a:xfrm>
          <a:prstGeom prst="rect">
            <a:avLst/>
          </a:prstGeom>
        </p:spPr>
        <p:txBody>
          <a:bodyPr lIns="0" tIns="0" rIns="0" bIns="0" rtlCol="0" anchor="t">
            <a:spAutoFit/>
          </a:bodyPr>
          <a:lstStyle/>
          <a:p>
            <a:pPr algn="ctr">
              <a:lnSpc>
                <a:spcPts val="12175"/>
              </a:lnSpc>
            </a:pPr>
            <a:r>
              <a:rPr lang="en-IN" altLang="en-US" sz="6000">
                <a:solidFill>
                  <a:srgbClr val="6E4823"/>
                </a:solidFill>
                <a:latin typeface="Kingred Modern"/>
                <a:ea typeface="Kingred Modern"/>
                <a:cs typeface="Kingred Modern"/>
                <a:sym typeface="Kingred Modern"/>
              </a:rPr>
              <a:t>Output Screenshot</a:t>
            </a:r>
            <a:endParaRPr lang="en-IN" altLang="en-US" sz="6000">
              <a:solidFill>
                <a:srgbClr val="6E4823"/>
              </a:solidFill>
              <a:latin typeface="Kingred Modern"/>
              <a:ea typeface="Kingred Modern"/>
              <a:cs typeface="Kingred Modern"/>
              <a:sym typeface="Kingred Modern"/>
            </a:endParaRPr>
          </a:p>
        </p:txBody>
      </p:sp>
      <p:pic>
        <p:nvPicPr>
          <p:cNvPr id="16" name="Picture 15"/>
          <p:cNvPicPr>
            <a:picLocks noChangeAspect="1"/>
          </p:cNvPicPr>
          <p:nvPr/>
        </p:nvPicPr>
        <p:blipFill>
          <a:blip r:embed="rId2"/>
          <a:stretch>
            <a:fillRect/>
          </a:stretch>
        </p:blipFill>
        <p:spPr>
          <a:xfrm>
            <a:off x="1676400" y="2095500"/>
            <a:ext cx="5295900" cy="7048500"/>
          </a:xfrm>
          <a:prstGeom prst="rect">
            <a:avLst/>
          </a:prstGeom>
        </p:spPr>
      </p:pic>
      <p:pic>
        <p:nvPicPr>
          <p:cNvPr id="18" name="Picture 17"/>
          <p:cNvPicPr>
            <a:picLocks noChangeAspect="1"/>
          </p:cNvPicPr>
          <p:nvPr/>
        </p:nvPicPr>
        <p:blipFill>
          <a:blip r:embed="rId3"/>
          <a:stretch>
            <a:fillRect/>
          </a:stretch>
        </p:blipFill>
        <p:spPr>
          <a:xfrm>
            <a:off x="7924800" y="938530"/>
            <a:ext cx="9658350" cy="84105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pic>
        <p:nvPicPr>
          <p:cNvPr id="15" name="Picture 14"/>
          <p:cNvPicPr>
            <a:picLocks noChangeAspect="1"/>
          </p:cNvPicPr>
          <p:nvPr/>
        </p:nvPicPr>
        <p:blipFill>
          <a:blip r:embed="rId2"/>
          <a:stretch>
            <a:fillRect/>
          </a:stretch>
        </p:blipFill>
        <p:spPr>
          <a:xfrm>
            <a:off x="10363200" y="5829300"/>
            <a:ext cx="6591300" cy="2752725"/>
          </a:xfrm>
          <a:prstGeom prst="rect">
            <a:avLst/>
          </a:prstGeom>
        </p:spPr>
      </p:pic>
      <p:pic>
        <p:nvPicPr>
          <p:cNvPr id="16" name="Picture 15"/>
          <p:cNvPicPr>
            <a:picLocks noChangeAspect="1"/>
          </p:cNvPicPr>
          <p:nvPr/>
        </p:nvPicPr>
        <p:blipFill>
          <a:blip r:embed="rId3"/>
          <a:stretch>
            <a:fillRect/>
          </a:stretch>
        </p:blipFill>
        <p:spPr>
          <a:xfrm>
            <a:off x="9283065" y="1714500"/>
            <a:ext cx="8750935" cy="1268730"/>
          </a:xfrm>
          <a:prstGeom prst="rect">
            <a:avLst/>
          </a:prstGeom>
        </p:spPr>
      </p:pic>
      <p:pic>
        <p:nvPicPr>
          <p:cNvPr id="17" name="Picture 16"/>
          <p:cNvPicPr>
            <a:picLocks noChangeAspect="1"/>
          </p:cNvPicPr>
          <p:nvPr/>
        </p:nvPicPr>
        <p:blipFill>
          <a:blip r:embed="rId4"/>
          <a:stretch>
            <a:fillRect/>
          </a:stretch>
        </p:blipFill>
        <p:spPr>
          <a:xfrm>
            <a:off x="609600" y="876300"/>
            <a:ext cx="7887335" cy="2807335"/>
          </a:xfrm>
          <a:prstGeom prst="rect">
            <a:avLst/>
          </a:prstGeom>
        </p:spPr>
      </p:pic>
      <p:pic>
        <p:nvPicPr>
          <p:cNvPr id="18" name="Picture 17"/>
          <p:cNvPicPr>
            <a:picLocks noChangeAspect="1"/>
          </p:cNvPicPr>
          <p:nvPr/>
        </p:nvPicPr>
        <p:blipFill>
          <a:blip r:embed="rId5"/>
          <a:stretch>
            <a:fillRect/>
          </a:stretch>
        </p:blipFill>
        <p:spPr>
          <a:xfrm>
            <a:off x="762000" y="4838700"/>
            <a:ext cx="7673340" cy="48723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4" name="Freeform 4"/>
          <p:cNvSpPr/>
          <p:nvPr/>
        </p:nvSpPr>
        <p:spPr>
          <a:xfrm>
            <a:off x="17983246" y="10324964"/>
            <a:ext cx="2840504" cy="2623915"/>
          </a:xfrm>
          <a:custGeom>
            <a:avLst/>
            <a:gdLst/>
            <a:ahLst/>
            <a:cxnLst/>
            <a:rect l="l" t="t" r="r" b="b"/>
            <a:pathLst>
              <a:path w="2840504" h="2623915">
                <a:moveTo>
                  <a:pt x="0" y="0"/>
                </a:moveTo>
                <a:lnTo>
                  <a:pt x="2840504" y="0"/>
                </a:lnTo>
                <a:lnTo>
                  <a:pt x="2840504" y="2623916"/>
                </a:lnTo>
                <a:lnTo>
                  <a:pt x="0" y="2623916"/>
                </a:lnTo>
                <a:lnTo>
                  <a:pt x="0" y="0"/>
                </a:lnTo>
                <a:close/>
              </a:path>
            </a:pathLst>
          </a:custGeom>
          <a:blipFill>
            <a:blip r:embed="rId2"/>
            <a:stretch>
              <a:fillRect/>
            </a:stretch>
          </a:blipFill>
        </p:spPr>
      </p:sp>
      <p:sp>
        <p:nvSpPr>
          <p:cNvPr id="5" name="Freeform 5"/>
          <p:cNvSpPr/>
          <p:nvPr/>
        </p:nvSpPr>
        <p:spPr>
          <a:xfrm rot="735098">
            <a:off x="16187096" y="9005291"/>
            <a:ext cx="2136488" cy="1973581"/>
          </a:xfrm>
          <a:custGeom>
            <a:avLst/>
            <a:gdLst/>
            <a:ahLst/>
            <a:cxnLst/>
            <a:rect l="l" t="t" r="r" b="b"/>
            <a:pathLst>
              <a:path w="2136488" h="1973581">
                <a:moveTo>
                  <a:pt x="0" y="0"/>
                </a:moveTo>
                <a:lnTo>
                  <a:pt x="2136488" y="0"/>
                </a:lnTo>
                <a:lnTo>
                  <a:pt x="2136488" y="1973581"/>
                </a:lnTo>
                <a:lnTo>
                  <a:pt x="0" y="1973581"/>
                </a:lnTo>
                <a:lnTo>
                  <a:pt x="0" y="0"/>
                </a:lnTo>
                <a:close/>
              </a:path>
            </a:pathLst>
          </a:custGeom>
          <a:blipFill>
            <a:blip r:embed="rId2"/>
            <a:stretch>
              <a:fillRect/>
            </a:stretch>
          </a:blipFill>
        </p:spPr>
      </p:sp>
      <p:sp>
        <p:nvSpPr>
          <p:cNvPr id="6" name="Freeform 6"/>
          <p:cNvSpPr/>
          <p:nvPr/>
        </p:nvSpPr>
        <p:spPr>
          <a:xfrm rot="3880940" flipH="1">
            <a:off x="-1838587" y="384810"/>
            <a:ext cx="2769800" cy="4228703"/>
          </a:xfrm>
          <a:custGeom>
            <a:avLst/>
            <a:gdLst/>
            <a:ahLst/>
            <a:cxnLst/>
            <a:rect l="l" t="t" r="r" b="b"/>
            <a:pathLst>
              <a:path w="2769800" h="4228703">
                <a:moveTo>
                  <a:pt x="2769800" y="0"/>
                </a:moveTo>
                <a:lnTo>
                  <a:pt x="0" y="0"/>
                </a:lnTo>
                <a:lnTo>
                  <a:pt x="0" y="4228703"/>
                </a:lnTo>
                <a:lnTo>
                  <a:pt x="2769800" y="4228703"/>
                </a:lnTo>
                <a:lnTo>
                  <a:pt x="2769800" y="0"/>
                </a:lnTo>
                <a:close/>
              </a:path>
            </a:pathLst>
          </a:custGeom>
          <a:blipFill>
            <a:blip r:embed="rId3"/>
            <a:stretch>
              <a:fillRect/>
            </a:stretch>
          </a:blipFill>
        </p:spPr>
      </p:sp>
      <p:sp>
        <p:nvSpPr>
          <p:cNvPr id="7" name="Freeform 7"/>
          <p:cNvSpPr/>
          <p:nvPr/>
        </p:nvSpPr>
        <p:spPr>
          <a:xfrm rot="2700000" flipH="1">
            <a:off x="-2868441" y="-2958838"/>
            <a:ext cx="1568017" cy="3957141"/>
          </a:xfrm>
          <a:custGeom>
            <a:avLst/>
            <a:gdLst/>
            <a:ahLst/>
            <a:cxnLst/>
            <a:rect l="l" t="t" r="r" b="b"/>
            <a:pathLst>
              <a:path w="1568017" h="3957141">
                <a:moveTo>
                  <a:pt x="1568017" y="0"/>
                </a:moveTo>
                <a:lnTo>
                  <a:pt x="0" y="0"/>
                </a:lnTo>
                <a:lnTo>
                  <a:pt x="0" y="3957140"/>
                </a:lnTo>
                <a:lnTo>
                  <a:pt x="1568017" y="3957140"/>
                </a:lnTo>
                <a:lnTo>
                  <a:pt x="1568017" y="0"/>
                </a:lnTo>
                <a:close/>
              </a:path>
            </a:pathLst>
          </a:custGeom>
          <a:blipFill>
            <a:blip r:embed="rId4"/>
            <a:stretch>
              <a:fillRect/>
            </a:stretch>
          </a:blipFill>
        </p:spPr>
      </p:sp>
      <p:sp>
        <p:nvSpPr>
          <p:cNvPr id="8" name="Freeform 8"/>
          <p:cNvSpPr/>
          <p:nvPr/>
        </p:nvSpPr>
        <p:spPr>
          <a:xfrm rot="8862344">
            <a:off x="565031" y="-3238655"/>
            <a:ext cx="4757812" cy="4634023"/>
          </a:xfrm>
          <a:custGeom>
            <a:avLst/>
            <a:gdLst/>
            <a:ahLst/>
            <a:cxnLst/>
            <a:rect l="l" t="t" r="r" b="b"/>
            <a:pathLst>
              <a:path w="4757812" h="4634023">
                <a:moveTo>
                  <a:pt x="0" y="0"/>
                </a:moveTo>
                <a:lnTo>
                  <a:pt x="4757812" y="0"/>
                </a:lnTo>
                <a:lnTo>
                  <a:pt x="4757812" y="4634023"/>
                </a:lnTo>
                <a:lnTo>
                  <a:pt x="0" y="4634023"/>
                </a:lnTo>
                <a:lnTo>
                  <a:pt x="0" y="0"/>
                </a:lnTo>
                <a:close/>
              </a:path>
            </a:pathLst>
          </a:custGeom>
          <a:blipFill>
            <a:blip r:embed="rId5"/>
            <a:stretch>
              <a:fillRect/>
            </a:stretch>
          </a:blipFill>
        </p:spPr>
      </p:sp>
      <p:sp>
        <p:nvSpPr>
          <p:cNvPr id="9" name="Freeform 9"/>
          <p:cNvSpPr/>
          <p:nvPr/>
        </p:nvSpPr>
        <p:spPr>
          <a:xfrm>
            <a:off x="13334769" y="-4839003"/>
            <a:ext cx="7220316" cy="6949554"/>
          </a:xfrm>
          <a:custGeom>
            <a:avLst/>
            <a:gdLst/>
            <a:ahLst/>
            <a:cxnLst/>
            <a:rect l="l" t="t" r="r" b="b"/>
            <a:pathLst>
              <a:path w="7220316" h="6949554">
                <a:moveTo>
                  <a:pt x="0" y="0"/>
                </a:moveTo>
                <a:lnTo>
                  <a:pt x="7220316" y="0"/>
                </a:lnTo>
                <a:lnTo>
                  <a:pt x="7220316" y="6949554"/>
                </a:lnTo>
                <a:lnTo>
                  <a:pt x="0" y="6949554"/>
                </a:lnTo>
                <a:lnTo>
                  <a:pt x="0" y="0"/>
                </a:lnTo>
                <a:close/>
              </a:path>
            </a:pathLst>
          </a:custGeom>
          <a:blipFill>
            <a:blip r:embed="rId6"/>
            <a:stretch>
              <a:fillRect/>
            </a:stretch>
          </a:blipFill>
        </p:spPr>
      </p:sp>
      <p:sp>
        <p:nvSpPr>
          <p:cNvPr id="10" name="Freeform 10"/>
          <p:cNvSpPr/>
          <p:nvPr/>
        </p:nvSpPr>
        <p:spPr>
          <a:xfrm>
            <a:off x="-4495588" y="8344089"/>
            <a:ext cx="7467517" cy="7187485"/>
          </a:xfrm>
          <a:custGeom>
            <a:avLst/>
            <a:gdLst/>
            <a:ahLst/>
            <a:cxnLst/>
            <a:rect l="l" t="t" r="r" b="b"/>
            <a:pathLst>
              <a:path w="7467517" h="7187485">
                <a:moveTo>
                  <a:pt x="0" y="0"/>
                </a:moveTo>
                <a:lnTo>
                  <a:pt x="7467516" y="0"/>
                </a:lnTo>
                <a:lnTo>
                  <a:pt x="7467516" y="7187484"/>
                </a:lnTo>
                <a:lnTo>
                  <a:pt x="0" y="7187484"/>
                </a:lnTo>
                <a:lnTo>
                  <a:pt x="0" y="0"/>
                </a:lnTo>
                <a:close/>
              </a:path>
            </a:pathLst>
          </a:custGeom>
          <a:blipFill>
            <a:blip r:embed="rId6"/>
            <a:stretch>
              <a:fillRect/>
            </a:stretch>
          </a:blipFill>
        </p:spPr>
      </p:sp>
      <p:sp>
        <p:nvSpPr>
          <p:cNvPr id="11" name="Freeform 11"/>
          <p:cNvSpPr/>
          <p:nvPr/>
        </p:nvSpPr>
        <p:spPr>
          <a:xfrm>
            <a:off x="-1676650" y="9182400"/>
            <a:ext cx="3189446" cy="7187485"/>
          </a:xfrm>
          <a:custGeom>
            <a:avLst/>
            <a:gdLst/>
            <a:ahLst/>
            <a:cxnLst/>
            <a:rect l="l" t="t" r="r" b="b"/>
            <a:pathLst>
              <a:path w="3189446" h="7187485">
                <a:moveTo>
                  <a:pt x="0" y="0"/>
                </a:moveTo>
                <a:lnTo>
                  <a:pt x="3189447" y="0"/>
                </a:lnTo>
                <a:lnTo>
                  <a:pt x="3189447" y="7187484"/>
                </a:lnTo>
                <a:lnTo>
                  <a:pt x="0" y="7187484"/>
                </a:lnTo>
                <a:lnTo>
                  <a:pt x="0" y="0"/>
                </a:lnTo>
                <a:close/>
              </a:path>
            </a:pathLst>
          </a:custGeom>
          <a:blipFill>
            <a:blip r:embed="rId7"/>
            <a:stretch>
              <a:fillRect/>
            </a:stretch>
          </a:blipFill>
        </p:spPr>
      </p:sp>
      <p:sp>
        <p:nvSpPr>
          <p:cNvPr id="12" name="Freeform 12"/>
          <p:cNvSpPr/>
          <p:nvPr/>
        </p:nvSpPr>
        <p:spPr>
          <a:xfrm flipV="1">
            <a:off x="15925961" y="-5295575"/>
            <a:ext cx="3083865" cy="6949554"/>
          </a:xfrm>
          <a:custGeom>
            <a:avLst/>
            <a:gdLst/>
            <a:ahLst/>
            <a:cxnLst/>
            <a:rect l="l" t="t" r="r" b="b"/>
            <a:pathLst>
              <a:path w="3083865" h="6949554">
                <a:moveTo>
                  <a:pt x="0" y="6949554"/>
                </a:moveTo>
                <a:lnTo>
                  <a:pt x="3083865" y="6949554"/>
                </a:lnTo>
                <a:lnTo>
                  <a:pt x="3083865" y="0"/>
                </a:lnTo>
                <a:lnTo>
                  <a:pt x="0" y="0"/>
                </a:lnTo>
                <a:lnTo>
                  <a:pt x="0" y="6949554"/>
                </a:lnTo>
                <a:close/>
              </a:path>
            </a:pathLst>
          </a:custGeom>
          <a:blipFill>
            <a:blip r:embed="rId7"/>
            <a:stretch>
              <a:fillRect/>
            </a:stretch>
          </a:blipFill>
        </p:spPr>
      </p:sp>
      <p:sp>
        <p:nvSpPr>
          <p:cNvPr id="13" name="TextBox 13"/>
          <p:cNvSpPr txBox="1"/>
          <p:nvPr/>
        </p:nvSpPr>
        <p:spPr>
          <a:xfrm>
            <a:off x="3962532" y="38096"/>
            <a:ext cx="9791436" cy="1560830"/>
          </a:xfrm>
          <a:prstGeom prst="rect">
            <a:avLst/>
          </a:prstGeom>
        </p:spPr>
        <p:txBody>
          <a:bodyPr lIns="0" tIns="0" rIns="0" bIns="0" rtlCol="0" anchor="t">
            <a:spAutoFit/>
          </a:bodyPr>
          <a:lstStyle/>
          <a:p>
            <a:pPr algn="ctr">
              <a:lnSpc>
                <a:spcPts val="12175"/>
              </a:lnSpc>
            </a:pPr>
            <a:r>
              <a:rPr lang="en-US" sz="8700">
                <a:solidFill>
                  <a:srgbClr val="6E4823"/>
                </a:solidFill>
                <a:latin typeface="Kingred Modern"/>
                <a:ea typeface="Kingred Modern"/>
                <a:cs typeface="Kingred Modern"/>
                <a:sym typeface="Kingred Modern"/>
              </a:rPr>
              <a:t> </a:t>
            </a:r>
            <a:r>
              <a:rPr lang="en-IN" altLang="en-US" sz="8700">
                <a:solidFill>
                  <a:srgbClr val="6E4823"/>
                </a:solidFill>
                <a:latin typeface="Kingred Modern"/>
                <a:ea typeface="Kingred Modern"/>
                <a:cs typeface="Kingred Modern"/>
                <a:sym typeface="Kingred Modern"/>
              </a:rPr>
              <a:t>I</a:t>
            </a:r>
            <a:r>
              <a:rPr lang="en-US" sz="8700">
                <a:solidFill>
                  <a:srgbClr val="6E4823"/>
                </a:solidFill>
                <a:latin typeface="Kingred Modern"/>
                <a:ea typeface="Kingred Modern"/>
                <a:cs typeface="Kingred Modern"/>
                <a:sym typeface="Kingred Modern"/>
              </a:rPr>
              <a:t>nferences</a:t>
            </a:r>
            <a:endParaRPr lang="en-US" sz="8700">
              <a:solidFill>
                <a:srgbClr val="6E4823"/>
              </a:solidFill>
              <a:latin typeface="Kingred Modern"/>
              <a:ea typeface="Kingred Modern"/>
              <a:cs typeface="Kingred Modern"/>
              <a:sym typeface="Kingred Modern"/>
            </a:endParaRPr>
          </a:p>
        </p:txBody>
      </p:sp>
      <p:sp>
        <p:nvSpPr>
          <p:cNvPr id="14" name="TextBox 14"/>
          <p:cNvSpPr txBox="1"/>
          <p:nvPr/>
        </p:nvSpPr>
        <p:spPr>
          <a:xfrm>
            <a:off x="838200" y="1790700"/>
            <a:ext cx="16226790" cy="7802245"/>
          </a:xfrm>
          <a:prstGeom prst="rect">
            <a:avLst/>
          </a:prstGeom>
        </p:spPr>
        <p:txBody>
          <a:bodyPr wrap="square" lIns="0" tIns="0" rIns="0" bIns="0" rtlCol="0" anchor="t">
            <a:spAutoFit/>
          </a:bodyPr>
          <a:lstStyle/>
          <a:p>
            <a:pPr marL="457200" indent="-457200" algn="just">
              <a:lnSpc>
                <a:spcPct val="150000"/>
              </a:lnSpc>
              <a:spcBef>
                <a:spcPct val="0"/>
              </a:spcBef>
              <a:buFont typeface="Arial" panose="020B0604020202020204" pitchFamily="34" charset="0"/>
              <a:buChar char="•"/>
            </a:pPr>
            <a:r>
              <a:rPr lang="en-US" sz="26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Crop Recommendation: The Random Forest model provides effective crop recommendations based on environmental factors, aiding farmers in choosing the best crops for optimal yield.</a:t>
            </a:r>
            <a:endParaRPr lang="en-US" sz="26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457200" indent="-457200" algn="just">
              <a:lnSpc>
                <a:spcPct val="150000"/>
              </a:lnSpc>
              <a:spcBef>
                <a:spcPct val="0"/>
              </a:spcBef>
              <a:buFont typeface="Arial" panose="020B0604020202020204" pitchFamily="34" charset="0"/>
              <a:buChar char="•"/>
            </a:pPr>
            <a:r>
              <a:rPr lang="en-US" sz="26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Yield Prediction: The model accurately forecasts crop yield using factors like temperature and soil moisture, helping in resource planning.</a:t>
            </a:r>
            <a:endParaRPr lang="en-US" sz="26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457200" indent="-457200" algn="just">
              <a:lnSpc>
                <a:spcPct val="150000"/>
              </a:lnSpc>
              <a:spcBef>
                <a:spcPct val="0"/>
              </a:spcBef>
              <a:buFont typeface="Arial" panose="020B0604020202020204" pitchFamily="34" charset="0"/>
              <a:buChar char="•"/>
            </a:pPr>
            <a:r>
              <a:rPr lang="en-US" sz="26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Seasonal Forecasting: It identifies the most productive crops for specific seasons, guiding farmers to maximize yield and minimize risk.</a:t>
            </a:r>
            <a:endParaRPr lang="en-US" sz="26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457200" indent="-457200" algn="just">
              <a:lnSpc>
                <a:spcPct val="150000"/>
              </a:lnSpc>
              <a:spcBef>
                <a:spcPct val="0"/>
              </a:spcBef>
              <a:buFont typeface="Arial" panose="020B0604020202020204" pitchFamily="34" charset="0"/>
              <a:buChar char="•"/>
            </a:pPr>
            <a:r>
              <a:rPr lang="en-US" sz="26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Production Efficiency: The function identifies high-efficiency crops, optimizing land use and boosting productivity.</a:t>
            </a:r>
            <a:endParaRPr lang="en-US" sz="26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457200" indent="-457200" algn="just">
              <a:lnSpc>
                <a:spcPct val="150000"/>
              </a:lnSpc>
              <a:spcBef>
                <a:spcPct val="0"/>
              </a:spcBef>
              <a:buFont typeface="Arial" panose="020B0604020202020204" pitchFamily="34" charset="0"/>
              <a:buChar char="•"/>
            </a:pPr>
            <a:r>
              <a:rPr lang="en-US" sz="26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Data Imputation: Missing production data is accurately filled, ensuring a complete dataset for reliable analysis.</a:t>
            </a:r>
            <a:endParaRPr lang="en-US" sz="26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457200" indent="-457200" algn="just">
              <a:lnSpc>
                <a:spcPct val="150000"/>
              </a:lnSpc>
              <a:spcBef>
                <a:spcPct val="0"/>
              </a:spcBef>
              <a:buFont typeface="Arial" panose="020B0604020202020204" pitchFamily="34" charset="0"/>
              <a:buChar char="•"/>
            </a:pPr>
            <a:r>
              <a:rPr lang="en-US" sz="26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Fertilizer &amp; Pesticide Advice: The function provides tailored recommendations, enhancing crop growth and reducing costs.</a:t>
            </a:r>
            <a:endParaRPr lang="en-US" sz="26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457200" indent="-457200" algn="just">
              <a:lnSpc>
                <a:spcPct val="150000"/>
              </a:lnSpc>
              <a:spcBef>
                <a:spcPct val="0"/>
              </a:spcBef>
              <a:buFont typeface="Arial" panose="020B0604020202020204" pitchFamily="34" charset="0"/>
              <a:buChar char="•"/>
            </a:pPr>
            <a:r>
              <a:rPr lang="en-US" sz="26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Crop Details: Detailed crop information supports informed decision-making for effective agricultural management.</a:t>
            </a:r>
            <a:endParaRPr lang="en-US" sz="26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4" name="Freeform 4"/>
          <p:cNvSpPr/>
          <p:nvPr/>
        </p:nvSpPr>
        <p:spPr>
          <a:xfrm>
            <a:off x="17983246" y="10324964"/>
            <a:ext cx="2840504" cy="2623915"/>
          </a:xfrm>
          <a:custGeom>
            <a:avLst/>
            <a:gdLst/>
            <a:ahLst/>
            <a:cxnLst/>
            <a:rect l="l" t="t" r="r" b="b"/>
            <a:pathLst>
              <a:path w="2840504" h="2623915">
                <a:moveTo>
                  <a:pt x="0" y="0"/>
                </a:moveTo>
                <a:lnTo>
                  <a:pt x="2840504" y="0"/>
                </a:lnTo>
                <a:lnTo>
                  <a:pt x="2840504" y="2623916"/>
                </a:lnTo>
                <a:lnTo>
                  <a:pt x="0" y="2623916"/>
                </a:lnTo>
                <a:lnTo>
                  <a:pt x="0" y="0"/>
                </a:lnTo>
                <a:close/>
              </a:path>
            </a:pathLst>
          </a:custGeom>
          <a:blipFill>
            <a:blip r:embed="rId2"/>
            <a:stretch>
              <a:fillRect/>
            </a:stretch>
          </a:blipFill>
        </p:spPr>
      </p:sp>
      <p:sp>
        <p:nvSpPr>
          <p:cNvPr id="5" name="Freeform 5"/>
          <p:cNvSpPr/>
          <p:nvPr/>
        </p:nvSpPr>
        <p:spPr>
          <a:xfrm rot="735098">
            <a:off x="16187096" y="9005291"/>
            <a:ext cx="2136488" cy="1973581"/>
          </a:xfrm>
          <a:custGeom>
            <a:avLst/>
            <a:gdLst/>
            <a:ahLst/>
            <a:cxnLst/>
            <a:rect l="l" t="t" r="r" b="b"/>
            <a:pathLst>
              <a:path w="2136488" h="1973581">
                <a:moveTo>
                  <a:pt x="0" y="0"/>
                </a:moveTo>
                <a:lnTo>
                  <a:pt x="2136488" y="0"/>
                </a:lnTo>
                <a:lnTo>
                  <a:pt x="2136488" y="1973581"/>
                </a:lnTo>
                <a:lnTo>
                  <a:pt x="0" y="1973581"/>
                </a:lnTo>
                <a:lnTo>
                  <a:pt x="0" y="0"/>
                </a:lnTo>
                <a:close/>
              </a:path>
            </a:pathLst>
          </a:custGeom>
          <a:blipFill>
            <a:blip r:embed="rId2"/>
            <a:stretch>
              <a:fillRect/>
            </a:stretch>
          </a:blipFill>
        </p:spPr>
      </p:sp>
      <p:sp>
        <p:nvSpPr>
          <p:cNvPr id="6" name="Freeform 6"/>
          <p:cNvSpPr/>
          <p:nvPr/>
        </p:nvSpPr>
        <p:spPr>
          <a:xfrm rot="3880940" flipH="1">
            <a:off x="-1838587" y="384810"/>
            <a:ext cx="2769800" cy="4228703"/>
          </a:xfrm>
          <a:custGeom>
            <a:avLst/>
            <a:gdLst/>
            <a:ahLst/>
            <a:cxnLst/>
            <a:rect l="l" t="t" r="r" b="b"/>
            <a:pathLst>
              <a:path w="2769800" h="4228703">
                <a:moveTo>
                  <a:pt x="2769800" y="0"/>
                </a:moveTo>
                <a:lnTo>
                  <a:pt x="0" y="0"/>
                </a:lnTo>
                <a:lnTo>
                  <a:pt x="0" y="4228703"/>
                </a:lnTo>
                <a:lnTo>
                  <a:pt x="2769800" y="4228703"/>
                </a:lnTo>
                <a:lnTo>
                  <a:pt x="2769800" y="0"/>
                </a:lnTo>
                <a:close/>
              </a:path>
            </a:pathLst>
          </a:custGeom>
          <a:blipFill>
            <a:blip r:embed="rId3"/>
            <a:stretch>
              <a:fillRect/>
            </a:stretch>
          </a:blipFill>
        </p:spPr>
      </p:sp>
      <p:sp>
        <p:nvSpPr>
          <p:cNvPr id="7" name="Freeform 7"/>
          <p:cNvSpPr/>
          <p:nvPr/>
        </p:nvSpPr>
        <p:spPr>
          <a:xfrm rot="2700000" flipH="1">
            <a:off x="-2868441" y="-2958838"/>
            <a:ext cx="1568017" cy="3957141"/>
          </a:xfrm>
          <a:custGeom>
            <a:avLst/>
            <a:gdLst/>
            <a:ahLst/>
            <a:cxnLst/>
            <a:rect l="l" t="t" r="r" b="b"/>
            <a:pathLst>
              <a:path w="1568017" h="3957141">
                <a:moveTo>
                  <a:pt x="1568017" y="0"/>
                </a:moveTo>
                <a:lnTo>
                  <a:pt x="0" y="0"/>
                </a:lnTo>
                <a:lnTo>
                  <a:pt x="0" y="3957140"/>
                </a:lnTo>
                <a:lnTo>
                  <a:pt x="1568017" y="3957140"/>
                </a:lnTo>
                <a:lnTo>
                  <a:pt x="1568017" y="0"/>
                </a:lnTo>
                <a:close/>
              </a:path>
            </a:pathLst>
          </a:custGeom>
          <a:blipFill>
            <a:blip r:embed="rId4"/>
            <a:stretch>
              <a:fillRect/>
            </a:stretch>
          </a:blipFill>
        </p:spPr>
      </p:sp>
      <p:sp>
        <p:nvSpPr>
          <p:cNvPr id="8" name="Freeform 8"/>
          <p:cNvSpPr/>
          <p:nvPr/>
        </p:nvSpPr>
        <p:spPr>
          <a:xfrm rot="8862344">
            <a:off x="565031" y="-3238655"/>
            <a:ext cx="4757812" cy="4634023"/>
          </a:xfrm>
          <a:custGeom>
            <a:avLst/>
            <a:gdLst/>
            <a:ahLst/>
            <a:cxnLst/>
            <a:rect l="l" t="t" r="r" b="b"/>
            <a:pathLst>
              <a:path w="4757812" h="4634023">
                <a:moveTo>
                  <a:pt x="0" y="0"/>
                </a:moveTo>
                <a:lnTo>
                  <a:pt x="4757812" y="0"/>
                </a:lnTo>
                <a:lnTo>
                  <a:pt x="4757812" y="4634023"/>
                </a:lnTo>
                <a:lnTo>
                  <a:pt x="0" y="4634023"/>
                </a:lnTo>
                <a:lnTo>
                  <a:pt x="0" y="0"/>
                </a:lnTo>
                <a:close/>
              </a:path>
            </a:pathLst>
          </a:custGeom>
          <a:blipFill>
            <a:blip r:embed="rId5"/>
            <a:stretch>
              <a:fillRect/>
            </a:stretch>
          </a:blipFill>
        </p:spPr>
      </p:sp>
      <p:sp>
        <p:nvSpPr>
          <p:cNvPr id="9" name="Freeform 9"/>
          <p:cNvSpPr/>
          <p:nvPr/>
        </p:nvSpPr>
        <p:spPr>
          <a:xfrm>
            <a:off x="13334769" y="-4839003"/>
            <a:ext cx="7220316" cy="6949554"/>
          </a:xfrm>
          <a:custGeom>
            <a:avLst/>
            <a:gdLst/>
            <a:ahLst/>
            <a:cxnLst/>
            <a:rect l="l" t="t" r="r" b="b"/>
            <a:pathLst>
              <a:path w="7220316" h="6949554">
                <a:moveTo>
                  <a:pt x="0" y="0"/>
                </a:moveTo>
                <a:lnTo>
                  <a:pt x="7220316" y="0"/>
                </a:lnTo>
                <a:lnTo>
                  <a:pt x="7220316" y="6949554"/>
                </a:lnTo>
                <a:lnTo>
                  <a:pt x="0" y="6949554"/>
                </a:lnTo>
                <a:lnTo>
                  <a:pt x="0" y="0"/>
                </a:lnTo>
                <a:close/>
              </a:path>
            </a:pathLst>
          </a:custGeom>
          <a:blipFill>
            <a:blip r:embed="rId6"/>
            <a:stretch>
              <a:fillRect/>
            </a:stretch>
          </a:blipFill>
        </p:spPr>
      </p:sp>
      <p:sp>
        <p:nvSpPr>
          <p:cNvPr id="10" name="Freeform 10"/>
          <p:cNvSpPr/>
          <p:nvPr/>
        </p:nvSpPr>
        <p:spPr>
          <a:xfrm>
            <a:off x="-4495588" y="8344089"/>
            <a:ext cx="7467517" cy="7187485"/>
          </a:xfrm>
          <a:custGeom>
            <a:avLst/>
            <a:gdLst/>
            <a:ahLst/>
            <a:cxnLst/>
            <a:rect l="l" t="t" r="r" b="b"/>
            <a:pathLst>
              <a:path w="7467517" h="7187485">
                <a:moveTo>
                  <a:pt x="0" y="0"/>
                </a:moveTo>
                <a:lnTo>
                  <a:pt x="7467516" y="0"/>
                </a:lnTo>
                <a:lnTo>
                  <a:pt x="7467516" y="7187484"/>
                </a:lnTo>
                <a:lnTo>
                  <a:pt x="0" y="7187484"/>
                </a:lnTo>
                <a:lnTo>
                  <a:pt x="0" y="0"/>
                </a:lnTo>
                <a:close/>
              </a:path>
            </a:pathLst>
          </a:custGeom>
          <a:blipFill>
            <a:blip r:embed="rId6"/>
            <a:stretch>
              <a:fillRect/>
            </a:stretch>
          </a:blipFill>
        </p:spPr>
      </p:sp>
      <p:sp>
        <p:nvSpPr>
          <p:cNvPr id="11" name="Freeform 11"/>
          <p:cNvSpPr/>
          <p:nvPr/>
        </p:nvSpPr>
        <p:spPr>
          <a:xfrm>
            <a:off x="-1676650" y="9182400"/>
            <a:ext cx="3189446" cy="7187485"/>
          </a:xfrm>
          <a:custGeom>
            <a:avLst/>
            <a:gdLst/>
            <a:ahLst/>
            <a:cxnLst/>
            <a:rect l="l" t="t" r="r" b="b"/>
            <a:pathLst>
              <a:path w="3189446" h="7187485">
                <a:moveTo>
                  <a:pt x="0" y="0"/>
                </a:moveTo>
                <a:lnTo>
                  <a:pt x="3189447" y="0"/>
                </a:lnTo>
                <a:lnTo>
                  <a:pt x="3189447" y="7187484"/>
                </a:lnTo>
                <a:lnTo>
                  <a:pt x="0" y="7187484"/>
                </a:lnTo>
                <a:lnTo>
                  <a:pt x="0" y="0"/>
                </a:lnTo>
                <a:close/>
              </a:path>
            </a:pathLst>
          </a:custGeom>
          <a:blipFill>
            <a:blip r:embed="rId7"/>
            <a:stretch>
              <a:fillRect/>
            </a:stretch>
          </a:blipFill>
        </p:spPr>
      </p:sp>
      <p:sp>
        <p:nvSpPr>
          <p:cNvPr id="12" name="Freeform 12"/>
          <p:cNvSpPr/>
          <p:nvPr/>
        </p:nvSpPr>
        <p:spPr>
          <a:xfrm flipV="1">
            <a:off x="15925961" y="-5295575"/>
            <a:ext cx="3083865" cy="6949554"/>
          </a:xfrm>
          <a:custGeom>
            <a:avLst/>
            <a:gdLst/>
            <a:ahLst/>
            <a:cxnLst/>
            <a:rect l="l" t="t" r="r" b="b"/>
            <a:pathLst>
              <a:path w="3083865" h="6949554">
                <a:moveTo>
                  <a:pt x="0" y="6949554"/>
                </a:moveTo>
                <a:lnTo>
                  <a:pt x="3083865" y="6949554"/>
                </a:lnTo>
                <a:lnTo>
                  <a:pt x="3083865" y="0"/>
                </a:lnTo>
                <a:lnTo>
                  <a:pt x="0" y="0"/>
                </a:lnTo>
                <a:lnTo>
                  <a:pt x="0" y="6949554"/>
                </a:lnTo>
                <a:close/>
              </a:path>
            </a:pathLst>
          </a:custGeom>
          <a:blipFill>
            <a:blip r:embed="rId7"/>
            <a:stretch>
              <a:fillRect/>
            </a:stretch>
          </a:blipFill>
        </p:spPr>
      </p:sp>
      <p:sp>
        <p:nvSpPr>
          <p:cNvPr id="13" name="TextBox 13"/>
          <p:cNvSpPr txBox="1"/>
          <p:nvPr/>
        </p:nvSpPr>
        <p:spPr>
          <a:xfrm>
            <a:off x="3962532" y="38096"/>
            <a:ext cx="9791436" cy="1560830"/>
          </a:xfrm>
          <a:prstGeom prst="rect">
            <a:avLst/>
          </a:prstGeom>
        </p:spPr>
        <p:txBody>
          <a:bodyPr lIns="0" tIns="0" rIns="0" bIns="0" rtlCol="0" anchor="t">
            <a:spAutoFit/>
          </a:bodyPr>
          <a:lstStyle/>
          <a:p>
            <a:pPr algn="ctr">
              <a:lnSpc>
                <a:spcPts val="12175"/>
              </a:lnSpc>
            </a:pPr>
            <a:r>
              <a:rPr lang="en-IN" sz="8700">
                <a:solidFill>
                  <a:srgbClr val="6E4823"/>
                </a:solidFill>
                <a:latin typeface="Kingred Modern"/>
                <a:ea typeface="Kingred Modern"/>
                <a:cs typeface="Kingred Modern"/>
                <a:sym typeface="Kingred Modern"/>
              </a:rPr>
              <a:t>R</a:t>
            </a:r>
            <a:r>
              <a:rPr sz="8700">
                <a:solidFill>
                  <a:srgbClr val="6E4823"/>
                </a:solidFill>
                <a:latin typeface="Kingred Modern"/>
                <a:ea typeface="Kingred Modern"/>
                <a:cs typeface="Kingred Modern"/>
                <a:sym typeface="Kingred Modern"/>
              </a:rPr>
              <a:t>eferences</a:t>
            </a:r>
            <a:endParaRPr sz="8700">
              <a:solidFill>
                <a:srgbClr val="6E4823"/>
              </a:solidFill>
              <a:latin typeface="Kingred Modern"/>
              <a:ea typeface="Kingred Modern"/>
              <a:cs typeface="Kingred Modern"/>
              <a:sym typeface="Kingred Modern"/>
            </a:endParaRPr>
          </a:p>
        </p:txBody>
      </p:sp>
      <p:sp>
        <p:nvSpPr>
          <p:cNvPr id="14" name="TextBox 14"/>
          <p:cNvSpPr txBox="1"/>
          <p:nvPr/>
        </p:nvSpPr>
        <p:spPr>
          <a:xfrm>
            <a:off x="914400" y="2308225"/>
            <a:ext cx="16744950" cy="6801485"/>
          </a:xfrm>
          <a:prstGeom prst="rect">
            <a:avLst/>
          </a:prstGeom>
        </p:spPr>
        <p:txBody>
          <a:bodyPr wrap="square" lIns="0" tIns="0" rIns="0" bIns="0" rtlCol="0" anchor="t">
            <a:spAutoFit/>
          </a:bodyPr>
          <a:lstStyle/>
          <a:p>
            <a:pPr marL="514350" indent="-514350" algn="just">
              <a:lnSpc>
                <a:spcPct val="100000"/>
              </a:lnSpc>
              <a:spcBef>
                <a:spcPct val="0"/>
              </a:spcBef>
              <a:buFont typeface="+mj-lt"/>
              <a:buAutoNum type="arabicPeriod"/>
            </a:pPr>
            <a:r>
              <a:rPr lang="en-US" sz="26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Qazi, H., Rahman, Z., Jamil, M., Rafiq, M. N., &amp; Ali, S. (2021). "Predictive analysis of crop yield using machine learning techniques." Agricultural and Biological Research, 37(3), 412-423.</a:t>
            </a:r>
            <a:endParaRPr lang="en-US" sz="26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514350" indent="-514350" algn="just">
              <a:lnSpc>
                <a:spcPct val="100000"/>
              </a:lnSpc>
              <a:spcBef>
                <a:spcPct val="0"/>
              </a:spcBef>
              <a:buFont typeface="+mj-lt"/>
              <a:buAutoNum type="arabicPeriod"/>
            </a:pPr>
            <a:endParaRPr lang="en-US" sz="26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514350" indent="-514350" algn="just">
              <a:lnSpc>
                <a:spcPct val="100000"/>
              </a:lnSpc>
              <a:spcBef>
                <a:spcPct val="0"/>
              </a:spcBef>
              <a:buFont typeface="+mj-lt"/>
              <a:buAutoNum type="arabicPeriod"/>
            </a:pPr>
            <a:r>
              <a:rPr lang="en-US" sz="26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Singh, A., Sharma, S., &amp; Kaur, N. (2021). "A review on crop yield prediction models and algorithms." International Journal of Computer Applications, 183(5), 14-20.</a:t>
            </a:r>
            <a:endParaRPr lang="en-US" sz="26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514350" indent="-514350" algn="just">
              <a:lnSpc>
                <a:spcPct val="100000"/>
              </a:lnSpc>
              <a:spcBef>
                <a:spcPct val="0"/>
              </a:spcBef>
              <a:buFont typeface="+mj-lt"/>
              <a:buAutoNum type="arabicPeriod"/>
            </a:pPr>
            <a:endParaRPr lang="en-US" sz="26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514350" indent="-514350" algn="just">
              <a:lnSpc>
                <a:spcPct val="100000"/>
              </a:lnSpc>
              <a:spcBef>
                <a:spcPct val="0"/>
              </a:spcBef>
              <a:buFont typeface="+mj-lt"/>
              <a:buAutoNum type="arabicPeriod"/>
            </a:pPr>
            <a:r>
              <a:rPr lang="en-US" sz="26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Kumar, R., Kumar, R., &amp; Aggarwal, R. K. (2021). "Machine learning-based crop yield prediction in India using climatic parameters." Journal of Agricultural and Food Information, 22(4), 343-360.</a:t>
            </a:r>
            <a:endParaRPr lang="en-US" sz="26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514350" indent="-514350" algn="just">
              <a:lnSpc>
                <a:spcPct val="100000"/>
              </a:lnSpc>
              <a:spcBef>
                <a:spcPct val="0"/>
              </a:spcBef>
              <a:buFont typeface="+mj-lt"/>
              <a:buAutoNum type="arabicPeriod"/>
            </a:pPr>
            <a:endParaRPr lang="en-US" sz="26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514350" indent="-514350" algn="just">
              <a:lnSpc>
                <a:spcPct val="100000"/>
              </a:lnSpc>
              <a:spcBef>
                <a:spcPct val="0"/>
              </a:spcBef>
              <a:buFont typeface="+mj-lt"/>
              <a:buAutoNum type="arabicPeriod"/>
            </a:pPr>
            <a:r>
              <a:rPr lang="en-US" sz="26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Patel, H. R., Patel, V., &amp; Sharma, R. (2021). "Analyzing the impact of climatic factors on crop yield using regression models." Indian Journal of Agricultural Sciences, 91(2), 203-208.</a:t>
            </a:r>
            <a:endParaRPr lang="en-US" sz="26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514350" indent="-514350" algn="just">
              <a:lnSpc>
                <a:spcPct val="100000"/>
              </a:lnSpc>
              <a:spcBef>
                <a:spcPct val="0"/>
              </a:spcBef>
              <a:buFont typeface="+mj-lt"/>
              <a:buAutoNum type="arabicPeriod"/>
            </a:pPr>
            <a:endParaRPr lang="en-US" sz="26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514350" indent="-514350" algn="just">
              <a:lnSpc>
                <a:spcPct val="100000"/>
              </a:lnSpc>
              <a:spcBef>
                <a:spcPct val="0"/>
              </a:spcBef>
              <a:buFont typeface="+mj-lt"/>
              <a:buAutoNum type="arabicPeriod"/>
            </a:pPr>
            <a:r>
              <a:rPr lang="en-US" sz="26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Babu, S., &amp; Reddy, V. S. (2021). "Forecasting crop production using ARIMA and machine learning models." Journal of Agricultural Science and Technology, 23(2), 107-120.</a:t>
            </a:r>
            <a:endParaRPr lang="en-US" sz="26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514350" indent="-514350" algn="just">
              <a:lnSpc>
                <a:spcPct val="100000"/>
              </a:lnSpc>
              <a:spcBef>
                <a:spcPct val="0"/>
              </a:spcBef>
              <a:buFont typeface="+mj-lt"/>
              <a:buAutoNum type="arabicPeriod"/>
            </a:pPr>
            <a:endParaRPr lang="en-US" sz="26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514350" indent="-514350" algn="just">
              <a:lnSpc>
                <a:spcPct val="100000"/>
              </a:lnSpc>
              <a:spcBef>
                <a:spcPct val="0"/>
              </a:spcBef>
              <a:buFont typeface="+mj-lt"/>
              <a:buAutoNum type="arabicPeriod"/>
            </a:pPr>
            <a:r>
              <a:rPr lang="en-US" sz="26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Ahmed, M., &amp; Noor, R. (2021). "A comparative study on machine learning algorithms for crop yield prediction." Journal of Computing and Information Technology, 29(3), 219-228.</a:t>
            </a:r>
            <a:endParaRPr lang="en-US" sz="26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Freeform 3"/>
          <p:cNvSpPr/>
          <p:nvPr/>
        </p:nvSpPr>
        <p:spPr>
          <a:xfrm rot="-5400000">
            <a:off x="12802904" y="9019220"/>
            <a:ext cx="3465428" cy="3943588"/>
          </a:xfrm>
          <a:custGeom>
            <a:avLst/>
            <a:gdLst/>
            <a:ahLst/>
            <a:cxnLst/>
            <a:rect l="l" t="t" r="r" b="b"/>
            <a:pathLst>
              <a:path w="3465428" h="3943588">
                <a:moveTo>
                  <a:pt x="0" y="0"/>
                </a:moveTo>
                <a:lnTo>
                  <a:pt x="3465428" y="0"/>
                </a:lnTo>
                <a:lnTo>
                  <a:pt x="3465428" y="3943588"/>
                </a:lnTo>
                <a:lnTo>
                  <a:pt x="0" y="3943588"/>
                </a:lnTo>
                <a:lnTo>
                  <a:pt x="0" y="0"/>
                </a:lnTo>
                <a:close/>
              </a:path>
            </a:pathLst>
          </a:custGeom>
          <a:blipFill>
            <a:blip r:embed="rId2"/>
            <a:stretch>
              <a:fillRect/>
            </a:stretch>
          </a:blipFill>
        </p:spPr>
      </p:sp>
      <p:sp>
        <p:nvSpPr>
          <p:cNvPr id="4" name="Freeform 4"/>
          <p:cNvSpPr/>
          <p:nvPr/>
        </p:nvSpPr>
        <p:spPr>
          <a:xfrm>
            <a:off x="15563882" y="8045750"/>
            <a:ext cx="3390836" cy="3132284"/>
          </a:xfrm>
          <a:custGeom>
            <a:avLst/>
            <a:gdLst/>
            <a:ahLst/>
            <a:cxnLst/>
            <a:rect l="l" t="t" r="r" b="b"/>
            <a:pathLst>
              <a:path w="3390836" h="3132284">
                <a:moveTo>
                  <a:pt x="0" y="0"/>
                </a:moveTo>
                <a:lnTo>
                  <a:pt x="3390836" y="0"/>
                </a:lnTo>
                <a:lnTo>
                  <a:pt x="3390836" y="3132285"/>
                </a:lnTo>
                <a:lnTo>
                  <a:pt x="0" y="3132285"/>
                </a:lnTo>
                <a:lnTo>
                  <a:pt x="0" y="0"/>
                </a:lnTo>
                <a:close/>
              </a:path>
            </a:pathLst>
          </a:custGeom>
          <a:blipFill>
            <a:blip r:embed="rId3"/>
            <a:stretch>
              <a:fillRect/>
            </a:stretch>
          </a:blipFill>
        </p:spPr>
      </p:sp>
      <p:sp>
        <p:nvSpPr>
          <p:cNvPr id="5" name="Freeform 5"/>
          <p:cNvSpPr/>
          <p:nvPr/>
        </p:nvSpPr>
        <p:spPr>
          <a:xfrm rot="735098">
            <a:off x="17012790" y="5558490"/>
            <a:ext cx="2550420" cy="2355951"/>
          </a:xfrm>
          <a:custGeom>
            <a:avLst/>
            <a:gdLst/>
            <a:ahLst/>
            <a:cxnLst/>
            <a:rect l="l" t="t" r="r" b="b"/>
            <a:pathLst>
              <a:path w="2550420" h="2355951">
                <a:moveTo>
                  <a:pt x="0" y="0"/>
                </a:moveTo>
                <a:lnTo>
                  <a:pt x="2550420" y="0"/>
                </a:lnTo>
                <a:lnTo>
                  <a:pt x="2550420" y="2355951"/>
                </a:lnTo>
                <a:lnTo>
                  <a:pt x="0" y="2355951"/>
                </a:lnTo>
                <a:lnTo>
                  <a:pt x="0" y="0"/>
                </a:lnTo>
                <a:close/>
              </a:path>
            </a:pathLst>
          </a:custGeom>
          <a:blipFill>
            <a:blip r:embed="rId3"/>
            <a:stretch>
              <a:fillRect/>
            </a:stretch>
          </a:blipFill>
        </p:spPr>
      </p:sp>
      <p:sp>
        <p:nvSpPr>
          <p:cNvPr id="6" name="Freeform 6"/>
          <p:cNvSpPr/>
          <p:nvPr/>
        </p:nvSpPr>
        <p:spPr>
          <a:xfrm rot="3880940" flipH="1">
            <a:off x="-859658" y="693803"/>
            <a:ext cx="3227254" cy="4927105"/>
          </a:xfrm>
          <a:custGeom>
            <a:avLst/>
            <a:gdLst/>
            <a:ahLst/>
            <a:cxnLst/>
            <a:rect l="l" t="t" r="r" b="b"/>
            <a:pathLst>
              <a:path w="3227254" h="4927105">
                <a:moveTo>
                  <a:pt x="3227254" y="0"/>
                </a:moveTo>
                <a:lnTo>
                  <a:pt x="0" y="0"/>
                </a:lnTo>
                <a:lnTo>
                  <a:pt x="0" y="4927105"/>
                </a:lnTo>
                <a:lnTo>
                  <a:pt x="3227254" y="4927105"/>
                </a:lnTo>
                <a:lnTo>
                  <a:pt x="3227254" y="0"/>
                </a:lnTo>
                <a:close/>
              </a:path>
            </a:pathLst>
          </a:custGeom>
          <a:blipFill>
            <a:blip r:embed="rId4"/>
            <a:stretch>
              <a:fillRect/>
            </a:stretch>
          </a:blipFill>
        </p:spPr>
      </p:sp>
      <p:sp>
        <p:nvSpPr>
          <p:cNvPr id="7" name="Freeform 7"/>
          <p:cNvSpPr/>
          <p:nvPr/>
        </p:nvSpPr>
        <p:spPr>
          <a:xfrm rot="2700000" flipH="1">
            <a:off x="-367506" y="-2305346"/>
            <a:ext cx="1826987" cy="4610693"/>
          </a:xfrm>
          <a:custGeom>
            <a:avLst/>
            <a:gdLst/>
            <a:ahLst/>
            <a:cxnLst/>
            <a:rect l="l" t="t" r="r" b="b"/>
            <a:pathLst>
              <a:path w="1826987" h="4610693">
                <a:moveTo>
                  <a:pt x="1826987" y="0"/>
                </a:moveTo>
                <a:lnTo>
                  <a:pt x="0" y="0"/>
                </a:lnTo>
                <a:lnTo>
                  <a:pt x="0" y="4610692"/>
                </a:lnTo>
                <a:lnTo>
                  <a:pt x="1826987" y="4610692"/>
                </a:lnTo>
                <a:lnTo>
                  <a:pt x="1826987" y="0"/>
                </a:lnTo>
                <a:close/>
              </a:path>
            </a:pathLst>
          </a:custGeom>
          <a:blipFill>
            <a:blip r:embed="rId5"/>
            <a:stretch>
              <a:fillRect/>
            </a:stretch>
          </a:blipFill>
        </p:spPr>
      </p:sp>
      <p:sp>
        <p:nvSpPr>
          <p:cNvPr id="8" name="Freeform 8"/>
          <p:cNvSpPr/>
          <p:nvPr/>
        </p:nvSpPr>
        <p:spPr>
          <a:xfrm rot="8862344">
            <a:off x="2042299" y="-3686438"/>
            <a:ext cx="5543601" cy="5399367"/>
          </a:xfrm>
          <a:custGeom>
            <a:avLst/>
            <a:gdLst/>
            <a:ahLst/>
            <a:cxnLst/>
            <a:rect l="l" t="t" r="r" b="b"/>
            <a:pathLst>
              <a:path w="5543601" h="5399367">
                <a:moveTo>
                  <a:pt x="0" y="0"/>
                </a:moveTo>
                <a:lnTo>
                  <a:pt x="5543601" y="0"/>
                </a:lnTo>
                <a:lnTo>
                  <a:pt x="5543601" y="5399367"/>
                </a:lnTo>
                <a:lnTo>
                  <a:pt x="0" y="5399367"/>
                </a:lnTo>
                <a:lnTo>
                  <a:pt x="0" y="0"/>
                </a:lnTo>
                <a:close/>
              </a:path>
            </a:pathLst>
          </a:custGeom>
          <a:blipFill>
            <a:blip r:embed="rId6"/>
            <a:stretch>
              <a:fillRect/>
            </a:stretch>
          </a:blipFill>
        </p:spPr>
      </p:sp>
      <p:sp>
        <p:nvSpPr>
          <p:cNvPr id="9" name="Freeform 9"/>
          <p:cNvSpPr/>
          <p:nvPr/>
        </p:nvSpPr>
        <p:spPr>
          <a:xfrm>
            <a:off x="11233907" y="-4481194"/>
            <a:ext cx="8550234" cy="8229600"/>
          </a:xfrm>
          <a:custGeom>
            <a:avLst/>
            <a:gdLst/>
            <a:ahLst/>
            <a:cxnLst/>
            <a:rect l="l" t="t" r="r" b="b"/>
            <a:pathLst>
              <a:path w="8550234" h="8229600">
                <a:moveTo>
                  <a:pt x="0" y="0"/>
                </a:moveTo>
                <a:lnTo>
                  <a:pt x="8550233" y="0"/>
                </a:lnTo>
                <a:lnTo>
                  <a:pt x="8550233" y="8229600"/>
                </a:lnTo>
                <a:lnTo>
                  <a:pt x="0" y="8229600"/>
                </a:lnTo>
                <a:lnTo>
                  <a:pt x="0" y="0"/>
                </a:lnTo>
                <a:close/>
              </a:path>
            </a:pathLst>
          </a:custGeom>
          <a:blipFill>
            <a:blip r:embed="rId7"/>
            <a:stretch>
              <a:fillRect/>
            </a:stretch>
          </a:blipFill>
        </p:spPr>
      </p:sp>
      <p:sp>
        <p:nvSpPr>
          <p:cNvPr id="10" name="Freeform 10"/>
          <p:cNvSpPr/>
          <p:nvPr/>
        </p:nvSpPr>
        <p:spPr>
          <a:xfrm>
            <a:off x="-3054723" y="7063235"/>
            <a:ext cx="8550234" cy="8229600"/>
          </a:xfrm>
          <a:custGeom>
            <a:avLst/>
            <a:gdLst/>
            <a:ahLst/>
            <a:cxnLst/>
            <a:rect l="l" t="t" r="r" b="b"/>
            <a:pathLst>
              <a:path w="8550234" h="8229600">
                <a:moveTo>
                  <a:pt x="0" y="0"/>
                </a:moveTo>
                <a:lnTo>
                  <a:pt x="8550234" y="0"/>
                </a:lnTo>
                <a:lnTo>
                  <a:pt x="8550234" y="8229600"/>
                </a:lnTo>
                <a:lnTo>
                  <a:pt x="0" y="8229600"/>
                </a:lnTo>
                <a:lnTo>
                  <a:pt x="0" y="0"/>
                </a:lnTo>
                <a:close/>
              </a:path>
            </a:pathLst>
          </a:custGeom>
          <a:blipFill>
            <a:blip r:embed="rId7"/>
            <a:stretch>
              <a:fillRect/>
            </a:stretch>
          </a:blipFill>
        </p:spPr>
      </p:sp>
      <p:sp>
        <p:nvSpPr>
          <p:cNvPr id="11" name="Freeform 11"/>
          <p:cNvSpPr/>
          <p:nvPr/>
        </p:nvSpPr>
        <p:spPr>
          <a:xfrm>
            <a:off x="-256763" y="7383999"/>
            <a:ext cx="3651885" cy="8229600"/>
          </a:xfrm>
          <a:custGeom>
            <a:avLst/>
            <a:gdLst/>
            <a:ahLst/>
            <a:cxnLst/>
            <a:rect l="l" t="t" r="r" b="b"/>
            <a:pathLst>
              <a:path w="3651885" h="8229600">
                <a:moveTo>
                  <a:pt x="0" y="0"/>
                </a:moveTo>
                <a:lnTo>
                  <a:pt x="3651885" y="0"/>
                </a:lnTo>
                <a:lnTo>
                  <a:pt x="3651885" y="8229600"/>
                </a:lnTo>
                <a:lnTo>
                  <a:pt x="0" y="8229600"/>
                </a:lnTo>
                <a:lnTo>
                  <a:pt x="0" y="0"/>
                </a:lnTo>
                <a:close/>
              </a:path>
            </a:pathLst>
          </a:custGeom>
          <a:blipFill>
            <a:blip r:embed="rId8"/>
            <a:stretch>
              <a:fillRect/>
            </a:stretch>
          </a:blipFill>
        </p:spPr>
      </p:sp>
      <p:sp>
        <p:nvSpPr>
          <p:cNvPr id="12" name="Freeform 12"/>
          <p:cNvSpPr/>
          <p:nvPr/>
        </p:nvSpPr>
        <p:spPr>
          <a:xfrm flipV="1">
            <a:off x="14301621" y="-5072245"/>
            <a:ext cx="3651885" cy="8229600"/>
          </a:xfrm>
          <a:custGeom>
            <a:avLst/>
            <a:gdLst/>
            <a:ahLst/>
            <a:cxnLst/>
            <a:rect l="l" t="t" r="r" b="b"/>
            <a:pathLst>
              <a:path w="3651885" h="8229600">
                <a:moveTo>
                  <a:pt x="0" y="8229600"/>
                </a:moveTo>
                <a:lnTo>
                  <a:pt x="3651885" y="8229600"/>
                </a:lnTo>
                <a:lnTo>
                  <a:pt x="3651885" y="0"/>
                </a:lnTo>
                <a:lnTo>
                  <a:pt x="0" y="0"/>
                </a:lnTo>
                <a:lnTo>
                  <a:pt x="0" y="8229600"/>
                </a:lnTo>
                <a:close/>
              </a:path>
            </a:pathLst>
          </a:custGeom>
          <a:blipFill>
            <a:blip r:embed="rId8"/>
            <a:stretch>
              <a:fillRect/>
            </a:stretch>
          </a:blipFill>
        </p:spPr>
      </p:sp>
      <p:sp>
        <p:nvSpPr>
          <p:cNvPr id="13" name="TextBox 13"/>
          <p:cNvSpPr txBox="1"/>
          <p:nvPr/>
        </p:nvSpPr>
        <p:spPr>
          <a:xfrm>
            <a:off x="2807931" y="3010189"/>
            <a:ext cx="12672137" cy="4809071"/>
          </a:xfrm>
          <a:prstGeom prst="rect">
            <a:avLst/>
          </a:prstGeom>
        </p:spPr>
        <p:txBody>
          <a:bodyPr lIns="0" tIns="0" rIns="0" bIns="0" rtlCol="0" anchor="t">
            <a:spAutoFit/>
          </a:bodyPr>
          <a:lstStyle/>
          <a:p>
            <a:pPr algn="ctr">
              <a:lnSpc>
                <a:spcPts val="18650"/>
              </a:lnSpc>
            </a:pPr>
            <a:r>
              <a:rPr lang="en-US" sz="17430">
                <a:solidFill>
                  <a:srgbClr val="6E4823"/>
                </a:solidFill>
                <a:latin typeface="Kingred Modern"/>
                <a:ea typeface="Kingred Modern"/>
                <a:cs typeface="Kingred Modern"/>
                <a:sym typeface="Kingred Modern"/>
              </a:rPr>
              <a:t>THANK YOU</a:t>
            </a:r>
            <a:endParaRPr lang="en-US" sz="17430">
              <a:solidFill>
                <a:srgbClr val="6E4823"/>
              </a:solidFill>
              <a:latin typeface="Kingred Modern"/>
              <a:ea typeface="Kingred Modern"/>
              <a:cs typeface="Kingred Modern"/>
              <a:sym typeface="Kingred Moder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Freeform 3"/>
          <p:cNvSpPr/>
          <p:nvPr/>
        </p:nvSpPr>
        <p:spPr>
          <a:xfrm rot="-5400000">
            <a:off x="13683459" y="9258300"/>
            <a:ext cx="2902990" cy="3303545"/>
          </a:xfrm>
          <a:custGeom>
            <a:avLst/>
            <a:gdLst/>
            <a:ahLst/>
            <a:cxnLst/>
            <a:rect l="l" t="t" r="r" b="b"/>
            <a:pathLst>
              <a:path w="2902990" h="3303545">
                <a:moveTo>
                  <a:pt x="0" y="0"/>
                </a:moveTo>
                <a:lnTo>
                  <a:pt x="2902990" y="0"/>
                </a:lnTo>
                <a:lnTo>
                  <a:pt x="2902990" y="3303545"/>
                </a:lnTo>
                <a:lnTo>
                  <a:pt x="0" y="3303545"/>
                </a:lnTo>
                <a:lnTo>
                  <a:pt x="0" y="0"/>
                </a:lnTo>
                <a:close/>
              </a:path>
            </a:pathLst>
          </a:custGeom>
          <a:blipFill>
            <a:blip r:embed="rId2"/>
            <a:stretch>
              <a:fillRect/>
            </a:stretch>
          </a:blipFill>
        </p:spPr>
      </p:sp>
      <p:sp>
        <p:nvSpPr>
          <p:cNvPr id="4" name="Freeform 4"/>
          <p:cNvSpPr/>
          <p:nvPr/>
        </p:nvSpPr>
        <p:spPr>
          <a:xfrm>
            <a:off x="15996331" y="8442824"/>
            <a:ext cx="2840504" cy="2623915"/>
          </a:xfrm>
          <a:custGeom>
            <a:avLst/>
            <a:gdLst/>
            <a:ahLst/>
            <a:cxnLst/>
            <a:rect l="l" t="t" r="r" b="b"/>
            <a:pathLst>
              <a:path w="2840504" h="2623915">
                <a:moveTo>
                  <a:pt x="0" y="0"/>
                </a:moveTo>
                <a:lnTo>
                  <a:pt x="2840504" y="0"/>
                </a:lnTo>
                <a:lnTo>
                  <a:pt x="2840504" y="2623916"/>
                </a:lnTo>
                <a:lnTo>
                  <a:pt x="0" y="2623916"/>
                </a:lnTo>
                <a:lnTo>
                  <a:pt x="0" y="0"/>
                </a:lnTo>
                <a:close/>
              </a:path>
            </a:pathLst>
          </a:custGeom>
          <a:blipFill>
            <a:blip r:embed="rId3"/>
            <a:stretch>
              <a:fillRect/>
            </a:stretch>
          </a:blipFill>
        </p:spPr>
      </p:sp>
      <p:sp>
        <p:nvSpPr>
          <p:cNvPr id="5" name="Freeform 5"/>
          <p:cNvSpPr/>
          <p:nvPr/>
        </p:nvSpPr>
        <p:spPr>
          <a:xfrm rot="735098">
            <a:off x="17210081" y="6359246"/>
            <a:ext cx="2136488" cy="1973581"/>
          </a:xfrm>
          <a:custGeom>
            <a:avLst/>
            <a:gdLst/>
            <a:ahLst/>
            <a:cxnLst/>
            <a:rect l="l" t="t" r="r" b="b"/>
            <a:pathLst>
              <a:path w="2136488" h="1973581">
                <a:moveTo>
                  <a:pt x="0" y="0"/>
                </a:moveTo>
                <a:lnTo>
                  <a:pt x="2136488" y="0"/>
                </a:lnTo>
                <a:lnTo>
                  <a:pt x="2136488" y="1973581"/>
                </a:lnTo>
                <a:lnTo>
                  <a:pt x="0" y="1973581"/>
                </a:lnTo>
                <a:lnTo>
                  <a:pt x="0" y="0"/>
                </a:lnTo>
                <a:close/>
              </a:path>
            </a:pathLst>
          </a:custGeom>
          <a:blipFill>
            <a:blip r:embed="rId3"/>
            <a:stretch>
              <a:fillRect/>
            </a:stretch>
          </a:blipFill>
        </p:spPr>
      </p:sp>
      <p:sp>
        <p:nvSpPr>
          <p:cNvPr id="6" name="Freeform 6"/>
          <p:cNvSpPr/>
          <p:nvPr/>
        </p:nvSpPr>
        <p:spPr>
          <a:xfrm rot="3880940" flipH="1">
            <a:off x="-1838587" y="384810"/>
            <a:ext cx="2769800" cy="4228703"/>
          </a:xfrm>
          <a:custGeom>
            <a:avLst/>
            <a:gdLst/>
            <a:ahLst/>
            <a:cxnLst/>
            <a:rect l="l" t="t" r="r" b="b"/>
            <a:pathLst>
              <a:path w="2769800" h="4228703">
                <a:moveTo>
                  <a:pt x="2769800" y="0"/>
                </a:moveTo>
                <a:lnTo>
                  <a:pt x="0" y="0"/>
                </a:lnTo>
                <a:lnTo>
                  <a:pt x="0" y="4228703"/>
                </a:lnTo>
                <a:lnTo>
                  <a:pt x="2769800" y="4228703"/>
                </a:lnTo>
                <a:lnTo>
                  <a:pt x="2769800" y="0"/>
                </a:lnTo>
                <a:close/>
              </a:path>
            </a:pathLst>
          </a:custGeom>
          <a:blipFill>
            <a:blip r:embed="rId4"/>
            <a:stretch>
              <a:fillRect/>
            </a:stretch>
          </a:blipFill>
        </p:spPr>
      </p:sp>
      <p:sp>
        <p:nvSpPr>
          <p:cNvPr id="7" name="Freeform 7"/>
          <p:cNvSpPr/>
          <p:nvPr/>
        </p:nvSpPr>
        <p:spPr>
          <a:xfrm rot="2700000" flipH="1">
            <a:off x="-2868441" y="-2958838"/>
            <a:ext cx="1568017" cy="3957141"/>
          </a:xfrm>
          <a:custGeom>
            <a:avLst/>
            <a:gdLst/>
            <a:ahLst/>
            <a:cxnLst/>
            <a:rect l="l" t="t" r="r" b="b"/>
            <a:pathLst>
              <a:path w="1568017" h="3957141">
                <a:moveTo>
                  <a:pt x="1568017" y="0"/>
                </a:moveTo>
                <a:lnTo>
                  <a:pt x="0" y="0"/>
                </a:lnTo>
                <a:lnTo>
                  <a:pt x="0" y="3957140"/>
                </a:lnTo>
                <a:lnTo>
                  <a:pt x="1568017" y="3957140"/>
                </a:lnTo>
                <a:lnTo>
                  <a:pt x="1568017" y="0"/>
                </a:lnTo>
                <a:close/>
              </a:path>
            </a:pathLst>
          </a:custGeom>
          <a:blipFill>
            <a:blip r:embed="rId5"/>
            <a:stretch>
              <a:fillRect/>
            </a:stretch>
          </a:blipFill>
        </p:spPr>
      </p:sp>
      <p:sp>
        <p:nvSpPr>
          <p:cNvPr id="8" name="Freeform 8"/>
          <p:cNvSpPr/>
          <p:nvPr/>
        </p:nvSpPr>
        <p:spPr>
          <a:xfrm rot="8862344">
            <a:off x="565031" y="-3238655"/>
            <a:ext cx="4757812" cy="4634023"/>
          </a:xfrm>
          <a:custGeom>
            <a:avLst/>
            <a:gdLst/>
            <a:ahLst/>
            <a:cxnLst/>
            <a:rect l="l" t="t" r="r" b="b"/>
            <a:pathLst>
              <a:path w="4757812" h="4634023">
                <a:moveTo>
                  <a:pt x="0" y="0"/>
                </a:moveTo>
                <a:lnTo>
                  <a:pt x="4757812" y="0"/>
                </a:lnTo>
                <a:lnTo>
                  <a:pt x="4757812" y="4634023"/>
                </a:lnTo>
                <a:lnTo>
                  <a:pt x="0" y="4634023"/>
                </a:lnTo>
                <a:lnTo>
                  <a:pt x="0" y="0"/>
                </a:lnTo>
                <a:close/>
              </a:path>
            </a:pathLst>
          </a:custGeom>
          <a:blipFill>
            <a:blip r:embed="rId6"/>
            <a:stretch>
              <a:fillRect/>
            </a:stretch>
          </a:blipFill>
        </p:spPr>
      </p:sp>
      <p:sp>
        <p:nvSpPr>
          <p:cNvPr id="9" name="Freeform 9"/>
          <p:cNvSpPr/>
          <p:nvPr/>
        </p:nvSpPr>
        <p:spPr>
          <a:xfrm>
            <a:off x="12897254" y="-4151298"/>
            <a:ext cx="7220316" cy="6949554"/>
          </a:xfrm>
          <a:custGeom>
            <a:avLst/>
            <a:gdLst/>
            <a:ahLst/>
            <a:cxnLst/>
            <a:rect l="l" t="t" r="r" b="b"/>
            <a:pathLst>
              <a:path w="7220316" h="6949554">
                <a:moveTo>
                  <a:pt x="0" y="0"/>
                </a:moveTo>
                <a:lnTo>
                  <a:pt x="7220316" y="0"/>
                </a:lnTo>
                <a:lnTo>
                  <a:pt x="7220316" y="6949554"/>
                </a:lnTo>
                <a:lnTo>
                  <a:pt x="0" y="6949554"/>
                </a:lnTo>
                <a:lnTo>
                  <a:pt x="0" y="0"/>
                </a:lnTo>
                <a:close/>
              </a:path>
            </a:pathLst>
          </a:custGeom>
          <a:blipFill>
            <a:blip r:embed="rId7"/>
            <a:stretch>
              <a:fillRect/>
            </a:stretch>
          </a:blipFill>
        </p:spPr>
      </p:sp>
      <p:sp>
        <p:nvSpPr>
          <p:cNvPr id="10" name="Freeform 10"/>
          <p:cNvSpPr/>
          <p:nvPr/>
        </p:nvSpPr>
        <p:spPr>
          <a:xfrm>
            <a:off x="-2209588" y="8953689"/>
            <a:ext cx="7467517" cy="7187485"/>
          </a:xfrm>
          <a:custGeom>
            <a:avLst/>
            <a:gdLst/>
            <a:ahLst/>
            <a:cxnLst/>
            <a:rect l="l" t="t" r="r" b="b"/>
            <a:pathLst>
              <a:path w="7467517" h="7187485">
                <a:moveTo>
                  <a:pt x="0" y="0"/>
                </a:moveTo>
                <a:lnTo>
                  <a:pt x="7467516" y="0"/>
                </a:lnTo>
                <a:lnTo>
                  <a:pt x="7467516" y="7187484"/>
                </a:lnTo>
                <a:lnTo>
                  <a:pt x="0" y="7187484"/>
                </a:lnTo>
                <a:lnTo>
                  <a:pt x="0" y="0"/>
                </a:lnTo>
                <a:close/>
              </a:path>
            </a:pathLst>
          </a:custGeom>
          <a:blipFill>
            <a:blip r:embed="rId7"/>
            <a:stretch>
              <a:fillRect/>
            </a:stretch>
          </a:blipFill>
        </p:spPr>
      </p:sp>
      <p:sp>
        <p:nvSpPr>
          <p:cNvPr id="11" name="Freeform 11"/>
          <p:cNvSpPr/>
          <p:nvPr/>
        </p:nvSpPr>
        <p:spPr>
          <a:xfrm>
            <a:off x="-1140075" y="8912525"/>
            <a:ext cx="3189446" cy="7187485"/>
          </a:xfrm>
          <a:custGeom>
            <a:avLst/>
            <a:gdLst/>
            <a:ahLst/>
            <a:cxnLst/>
            <a:rect l="l" t="t" r="r" b="b"/>
            <a:pathLst>
              <a:path w="3189446" h="7187485">
                <a:moveTo>
                  <a:pt x="0" y="0"/>
                </a:moveTo>
                <a:lnTo>
                  <a:pt x="3189447" y="0"/>
                </a:lnTo>
                <a:lnTo>
                  <a:pt x="3189447" y="7187484"/>
                </a:lnTo>
                <a:lnTo>
                  <a:pt x="0" y="7187484"/>
                </a:lnTo>
                <a:lnTo>
                  <a:pt x="0" y="0"/>
                </a:lnTo>
                <a:close/>
              </a:path>
            </a:pathLst>
          </a:custGeom>
          <a:blipFill>
            <a:blip r:embed="rId8"/>
            <a:stretch>
              <a:fillRect/>
            </a:stretch>
          </a:blipFill>
        </p:spPr>
      </p:sp>
      <p:sp>
        <p:nvSpPr>
          <p:cNvPr id="12" name="Freeform 12"/>
          <p:cNvSpPr/>
          <p:nvPr/>
        </p:nvSpPr>
        <p:spPr>
          <a:xfrm flipV="1">
            <a:off x="15487811" y="-4650415"/>
            <a:ext cx="3083865" cy="6949554"/>
          </a:xfrm>
          <a:custGeom>
            <a:avLst/>
            <a:gdLst/>
            <a:ahLst/>
            <a:cxnLst/>
            <a:rect l="l" t="t" r="r" b="b"/>
            <a:pathLst>
              <a:path w="3083865" h="6949554">
                <a:moveTo>
                  <a:pt x="0" y="6949554"/>
                </a:moveTo>
                <a:lnTo>
                  <a:pt x="3083865" y="6949554"/>
                </a:lnTo>
                <a:lnTo>
                  <a:pt x="3083865" y="0"/>
                </a:lnTo>
                <a:lnTo>
                  <a:pt x="0" y="0"/>
                </a:lnTo>
                <a:lnTo>
                  <a:pt x="0" y="6949554"/>
                </a:lnTo>
                <a:close/>
              </a:path>
            </a:pathLst>
          </a:custGeom>
          <a:blipFill>
            <a:blip r:embed="rId8"/>
            <a:stretch>
              <a:fillRect/>
            </a:stretch>
          </a:blipFill>
        </p:spPr>
      </p:sp>
      <p:sp>
        <p:nvSpPr>
          <p:cNvPr id="13" name="TextBox 13"/>
          <p:cNvSpPr txBox="1"/>
          <p:nvPr/>
        </p:nvSpPr>
        <p:spPr>
          <a:xfrm>
            <a:off x="3926972" y="571496"/>
            <a:ext cx="9791436" cy="1560830"/>
          </a:xfrm>
          <a:prstGeom prst="rect">
            <a:avLst/>
          </a:prstGeom>
        </p:spPr>
        <p:txBody>
          <a:bodyPr lIns="0" tIns="0" rIns="0" bIns="0" rtlCol="0" anchor="t">
            <a:spAutoFit/>
          </a:bodyPr>
          <a:lstStyle/>
          <a:p>
            <a:pPr algn="ctr">
              <a:lnSpc>
                <a:spcPts val="12175"/>
              </a:lnSpc>
            </a:pPr>
            <a:r>
              <a:rPr lang="en-US" sz="8700">
                <a:solidFill>
                  <a:srgbClr val="6E4823"/>
                </a:solidFill>
                <a:latin typeface="Kingred Modern"/>
                <a:ea typeface="Kingred Modern"/>
                <a:cs typeface="Kingred Modern"/>
                <a:sym typeface="Kingred Modern"/>
              </a:rPr>
              <a:t>Abstract</a:t>
            </a:r>
            <a:endParaRPr lang="en-US" sz="8700">
              <a:solidFill>
                <a:srgbClr val="6E4823"/>
              </a:solidFill>
              <a:latin typeface="Kingred Modern"/>
              <a:ea typeface="Kingred Modern"/>
              <a:cs typeface="Kingred Modern"/>
              <a:sym typeface="Kingred Modern"/>
            </a:endParaRPr>
          </a:p>
        </p:txBody>
      </p:sp>
      <p:sp>
        <p:nvSpPr>
          <p:cNvPr id="14" name="TextBox 14"/>
          <p:cNvSpPr txBox="1"/>
          <p:nvPr/>
        </p:nvSpPr>
        <p:spPr>
          <a:xfrm>
            <a:off x="838200" y="2400300"/>
            <a:ext cx="15968345" cy="6410960"/>
          </a:xfrm>
          <a:prstGeom prst="rect">
            <a:avLst/>
          </a:prstGeom>
        </p:spPr>
        <p:txBody>
          <a:bodyPr wrap="square" lIns="0" tIns="0" rIns="0" bIns="0" rtlCol="0" anchor="t">
            <a:spAutoFit/>
          </a:bodyPr>
          <a:lstStyle/>
          <a:p>
            <a:pPr algn="just">
              <a:lnSpc>
                <a:spcPts val="4545"/>
              </a:lnSpc>
              <a:spcBef>
                <a:spcPct val="0"/>
              </a:spcBef>
            </a:pPr>
            <a:r>
              <a:rPr lang="en-US" sz="28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This project presents the "Integrated Crop Yield Recommendation and Prediction System Using R," designed to enhance agricultural output through data-driven insights. Utilizing a comprehensive dataset, the system employs advanced machine learning techniques, particularly Random Forest algorithms, to recommend suitable crops based on environmental factors such as temperature, humidity, soil moisture, and nutrient levels. The application integrates crop yield prediction, allowing users to input specific parameters to forecast yield outcomes effectively. Additionally, it offers functionalities for seasonal yield forecasting, production efficiency analysis, and fertilizer and pesticide recommendations tailored to specific crops and seeds. By leveraging interactive insights and visualization tools within an R environment, this system aims to empower farmers and agricultural stakeholders to make informed decisions, ultimately leading to optimized agricultural practices and improved productivity.</a:t>
            </a:r>
            <a:endParaRPr lang="en-US" sz="28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Freeform 3"/>
          <p:cNvSpPr/>
          <p:nvPr/>
        </p:nvSpPr>
        <p:spPr>
          <a:xfrm rot="-5400000">
            <a:off x="13611704" y="8829675"/>
            <a:ext cx="2902990" cy="3303545"/>
          </a:xfrm>
          <a:custGeom>
            <a:avLst/>
            <a:gdLst/>
            <a:ahLst/>
            <a:cxnLst/>
            <a:rect l="l" t="t" r="r" b="b"/>
            <a:pathLst>
              <a:path w="2902990" h="3303545">
                <a:moveTo>
                  <a:pt x="0" y="0"/>
                </a:moveTo>
                <a:lnTo>
                  <a:pt x="2902990" y="0"/>
                </a:lnTo>
                <a:lnTo>
                  <a:pt x="2902990" y="3303545"/>
                </a:lnTo>
                <a:lnTo>
                  <a:pt x="0" y="3303545"/>
                </a:lnTo>
                <a:lnTo>
                  <a:pt x="0" y="0"/>
                </a:lnTo>
                <a:close/>
              </a:path>
            </a:pathLst>
          </a:custGeom>
          <a:blipFill>
            <a:blip r:embed="rId2"/>
            <a:stretch>
              <a:fillRect/>
            </a:stretch>
          </a:blipFill>
        </p:spPr>
      </p:sp>
      <p:sp>
        <p:nvSpPr>
          <p:cNvPr id="4" name="Freeform 4"/>
          <p:cNvSpPr/>
          <p:nvPr/>
        </p:nvSpPr>
        <p:spPr>
          <a:xfrm>
            <a:off x="16459246" y="9029564"/>
            <a:ext cx="2840504" cy="2623915"/>
          </a:xfrm>
          <a:custGeom>
            <a:avLst/>
            <a:gdLst/>
            <a:ahLst/>
            <a:cxnLst/>
            <a:rect l="l" t="t" r="r" b="b"/>
            <a:pathLst>
              <a:path w="2840504" h="2623915">
                <a:moveTo>
                  <a:pt x="0" y="0"/>
                </a:moveTo>
                <a:lnTo>
                  <a:pt x="2840504" y="0"/>
                </a:lnTo>
                <a:lnTo>
                  <a:pt x="2840504" y="2623916"/>
                </a:lnTo>
                <a:lnTo>
                  <a:pt x="0" y="2623916"/>
                </a:lnTo>
                <a:lnTo>
                  <a:pt x="0" y="0"/>
                </a:lnTo>
                <a:close/>
              </a:path>
            </a:pathLst>
          </a:custGeom>
          <a:blipFill>
            <a:blip r:embed="rId3"/>
            <a:stretch>
              <a:fillRect/>
            </a:stretch>
          </a:blipFill>
        </p:spPr>
      </p:sp>
      <p:sp>
        <p:nvSpPr>
          <p:cNvPr id="5" name="Freeform 5"/>
          <p:cNvSpPr/>
          <p:nvPr/>
        </p:nvSpPr>
        <p:spPr>
          <a:xfrm rot="735098">
            <a:off x="17210081" y="6359246"/>
            <a:ext cx="2136488" cy="1973581"/>
          </a:xfrm>
          <a:custGeom>
            <a:avLst/>
            <a:gdLst/>
            <a:ahLst/>
            <a:cxnLst/>
            <a:rect l="l" t="t" r="r" b="b"/>
            <a:pathLst>
              <a:path w="2136488" h="1973581">
                <a:moveTo>
                  <a:pt x="0" y="0"/>
                </a:moveTo>
                <a:lnTo>
                  <a:pt x="2136488" y="0"/>
                </a:lnTo>
                <a:lnTo>
                  <a:pt x="2136488" y="1973581"/>
                </a:lnTo>
                <a:lnTo>
                  <a:pt x="0" y="1973581"/>
                </a:lnTo>
                <a:lnTo>
                  <a:pt x="0" y="0"/>
                </a:lnTo>
                <a:close/>
              </a:path>
            </a:pathLst>
          </a:custGeom>
          <a:blipFill>
            <a:blip r:embed="rId3"/>
            <a:stretch>
              <a:fillRect/>
            </a:stretch>
          </a:blipFill>
        </p:spPr>
      </p:sp>
      <p:sp>
        <p:nvSpPr>
          <p:cNvPr id="6" name="Freeform 6"/>
          <p:cNvSpPr/>
          <p:nvPr/>
        </p:nvSpPr>
        <p:spPr>
          <a:xfrm rot="3880940" flipH="1">
            <a:off x="-1435362" y="779145"/>
            <a:ext cx="2769800" cy="4228703"/>
          </a:xfrm>
          <a:custGeom>
            <a:avLst/>
            <a:gdLst/>
            <a:ahLst/>
            <a:cxnLst/>
            <a:rect l="l" t="t" r="r" b="b"/>
            <a:pathLst>
              <a:path w="2769800" h="4228703">
                <a:moveTo>
                  <a:pt x="2769800" y="0"/>
                </a:moveTo>
                <a:lnTo>
                  <a:pt x="0" y="0"/>
                </a:lnTo>
                <a:lnTo>
                  <a:pt x="0" y="4228703"/>
                </a:lnTo>
                <a:lnTo>
                  <a:pt x="2769800" y="4228703"/>
                </a:lnTo>
                <a:lnTo>
                  <a:pt x="2769800" y="0"/>
                </a:lnTo>
                <a:close/>
              </a:path>
            </a:pathLst>
          </a:custGeom>
          <a:blipFill>
            <a:blip r:embed="rId4"/>
            <a:stretch>
              <a:fillRect/>
            </a:stretch>
          </a:blipFill>
        </p:spPr>
      </p:sp>
      <p:sp>
        <p:nvSpPr>
          <p:cNvPr id="7" name="Freeform 7"/>
          <p:cNvSpPr/>
          <p:nvPr/>
        </p:nvSpPr>
        <p:spPr>
          <a:xfrm rot="2700000" flipH="1">
            <a:off x="-1012971" y="-1794883"/>
            <a:ext cx="1568017" cy="3957141"/>
          </a:xfrm>
          <a:custGeom>
            <a:avLst/>
            <a:gdLst/>
            <a:ahLst/>
            <a:cxnLst/>
            <a:rect l="l" t="t" r="r" b="b"/>
            <a:pathLst>
              <a:path w="1568017" h="3957141">
                <a:moveTo>
                  <a:pt x="1568017" y="0"/>
                </a:moveTo>
                <a:lnTo>
                  <a:pt x="0" y="0"/>
                </a:lnTo>
                <a:lnTo>
                  <a:pt x="0" y="3957140"/>
                </a:lnTo>
                <a:lnTo>
                  <a:pt x="1568017" y="3957140"/>
                </a:lnTo>
                <a:lnTo>
                  <a:pt x="1568017" y="0"/>
                </a:lnTo>
                <a:close/>
              </a:path>
            </a:pathLst>
          </a:custGeom>
          <a:blipFill>
            <a:blip r:embed="rId5"/>
            <a:stretch>
              <a:fillRect/>
            </a:stretch>
          </a:blipFill>
        </p:spPr>
      </p:sp>
      <p:sp>
        <p:nvSpPr>
          <p:cNvPr id="8" name="Freeform 8"/>
          <p:cNvSpPr/>
          <p:nvPr/>
        </p:nvSpPr>
        <p:spPr>
          <a:xfrm rot="8862344">
            <a:off x="1055251" y="-2980210"/>
            <a:ext cx="4757812" cy="4634023"/>
          </a:xfrm>
          <a:custGeom>
            <a:avLst/>
            <a:gdLst/>
            <a:ahLst/>
            <a:cxnLst/>
            <a:rect l="l" t="t" r="r" b="b"/>
            <a:pathLst>
              <a:path w="4757812" h="4634023">
                <a:moveTo>
                  <a:pt x="0" y="0"/>
                </a:moveTo>
                <a:lnTo>
                  <a:pt x="4757812" y="0"/>
                </a:lnTo>
                <a:lnTo>
                  <a:pt x="4757812" y="4634023"/>
                </a:lnTo>
                <a:lnTo>
                  <a:pt x="0" y="4634023"/>
                </a:lnTo>
                <a:lnTo>
                  <a:pt x="0" y="0"/>
                </a:lnTo>
                <a:close/>
              </a:path>
            </a:pathLst>
          </a:custGeom>
          <a:blipFill>
            <a:blip r:embed="rId6"/>
            <a:stretch>
              <a:fillRect/>
            </a:stretch>
          </a:blipFill>
        </p:spPr>
      </p:sp>
      <p:sp>
        <p:nvSpPr>
          <p:cNvPr id="9" name="Freeform 9"/>
          <p:cNvSpPr/>
          <p:nvPr/>
        </p:nvSpPr>
        <p:spPr>
          <a:xfrm>
            <a:off x="12897254" y="-4534203"/>
            <a:ext cx="7220316" cy="6949554"/>
          </a:xfrm>
          <a:custGeom>
            <a:avLst/>
            <a:gdLst/>
            <a:ahLst/>
            <a:cxnLst/>
            <a:rect l="l" t="t" r="r" b="b"/>
            <a:pathLst>
              <a:path w="7220316" h="6949554">
                <a:moveTo>
                  <a:pt x="0" y="0"/>
                </a:moveTo>
                <a:lnTo>
                  <a:pt x="7220316" y="0"/>
                </a:lnTo>
                <a:lnTo>
                  <a:pt x="7220316" y="6949554"/>
                </a:lnTo>
                <a:lnTo>
                  <a:pt x="0" y="6949554"/>
                </a:lnTo>
                <a:lnTo>
                  <a:pt x="0" y="0"/>
                </a:lnTo>
                <a:close/>
              </a:path>
            </a:pathLst>
          </a:custGeom>
          <a:blipFill>
            <a:blip r:embed="rId7"/>
            <a:stretch>
              <a:fillRect/>
            </a:stretch>
          </a:blipFill>
        </p:spPr>
      </p:sp>
      <p:sp>
        <p:nvSpPr>
          <p:cNvPr id="10" name="Freeform 10"/>
          <p:cNvSpPr/>
          <p:nvPr/>
        </p:nvSpPr>
        <p:spPr>
          <a:xfrm>
            <a:off x="-3809153" y="7734489"/>
            <a:ext cx="7467517" cy="7187485"/>
          </a:xfrm>
          <a:custGeom>
            <a:avLst/>
            <a:gdLst/>
            <a:ahLst/>
            <a:cxnLst/>
            <a:rect l="l" t="t" r="r" b="b"/>
            <a:pathLst>
              <a:path w="7467517" h="7187485">
                <a:moveTo>
                  <a:pt x="0" y="0"/>
                </a:moveTo>
                <a:lnTo>
                  <a:pt x="7467516" y="0"/>
                </a:lnTo>
                <a:lnTo>
                  <a:pt x="7467516" y="7187484"/>
                </a:lnTo>
                <a:lnTo>
                  <a:pt x="0" y="7187484"/>
                </a:lnTo>
                <a:lnTo>
                  <a:pt x="0" y="0"/>
                </a:lnTo>
                <a:close/>
              </a:path>
            </a:pathLst>
          </a:custGeom>
          <a:blipFill>
            <a:blip r:embed="rId7"/>
            <a:stretch>
              <a:fillRect/>
            </a:stretch>
          </a:blipFill>
        </p:spPr>
      </p:sp>
      <p:sp>
        <p:nvSpPr>
          <p:cNvPr id="11" name="Freeform 11"/>
          <p:cNvSpPr/>
          <p:nvPr/>
        </p:nvSpPr>
        <p:spPr>
          <a:xfrm>
            <a:off x="-1067685" y="8420400"/>
            <a:ext cx="3189446" cy="7187485"/>
          </a:xfrm>
          <a:custGeom>
            <a:avLst/>
            <a:gdLst/>
            <a:ahLst/>
            <a:cxnLst/>
            <a:rect l="l" t="t" r="r" b="b"/>
            <a:pathLst>
              <a:path w="3189446" h="7187485">
                <a:moveTo>
                  <a:pt x="0" y="0"/>
                </a:moveTo>
                <a:lnTo>
                  <a:pt x="3189447" y="0"/>
                </a:lnTo>
                <a:lnTo>
                  <a:pt x="3189447" y="7187484"/>
                </a:lnTo>
                <a:lnTo>
                  <a:pt x="0" y="7187484"/>
                </a:lnTo>
                <a:lnTo>
                  <a:pt x="0" y="0"/>
                </a:lnTo>
                <a:close/>
              </a:path>
            </a:pathLst>
          </a:custGeom>
          <a:blipFill>
            <a:blip r:embed="rId8"/>
            <a:stretch>
              <a:fillRect/>
            </a:stretch>
          </a:blipFill>
        </p:spPr>
      </p:sp>
      <p:sp>
        <p:nvSpPr>
          <p:cNvPr id="12" name="Freeform 12"/>
          <p:cNvSpPr/>
          <p:nvPr/>
        </p:nvSpPr>
        <p:spPr>
          <a:xfrm flipV="1">
            <a:off x="15468761" y="-4991410"/>
            <a:ext cx="3083865" cy="6949554"/>
          </a:xfrm>
          <a:custGeom>
            <a:avLst/>
            <a:gdLst/>
            <a:ahLst/>
            <a:cxnLst/>
            <a:rect l="l" t="t" r="r" b="b"/>
            <a:pathLst>
              <a:path w="3083865" h="6949554">
                <a:moveTo>
                  <a:pt x="0" y="6949554"/>
                </a:moveTo>
                <a:lnTo>
                  <a:pt x="3083865" y="6949554"/>
                </a:lnTo>
                <a:lnTo>
                  <a:pt x="3083865" y="0"/>
                </a:lnTo>
                <a:lnTo>
                  <a:pt x="0" y="0"/>
                </a:lnTo>
                <a:lnTo>
                  <a:pt x="0" y="6949554"/>
                </a:lnTo>
                <a:close/>
              </a:path>
            </a:pathLst>
          </a:custGeom>
          <a:blipFill>
            <a:blip r:embed="rId8"/>
            <a:stretch>
              <a:fillRect/>
            </a:stretch>
          </a:blipFill>
        </p:spPr>
      </p:sp>
      <p:sp>
        <p:nvSpPr>
          <p:cNvPr id="13" name="TextBox 13"/>
          <p:cNvSpPr txBox="1"/>
          <p:nvPr/>
        </p:nvSpPr>
        <p:spPr>
          <a:xfrm>
            <a:off x="3124125" y="38166"/>
            <a:ext cx="11453010" cy="1560830"/>
          </a:xfrm>
          <a:prstGeom prst="rect">
            <a:avLst/>
          </a:prstGeom>
        </p:spPr>
        <p:txBody>
          <a:bodyPr lIns="0" tIns="0" rIns="0" bIns="0" rtlCol="0" anchor="t">
            <a:spAutoFit/>
          </a:bodyPr>
          <a:lstStyle/>
          <a:p>
            <a:pPr algn="ctr">
              <a:lnSpc>
                <a:spcPts val="12175"/>
              </a:lnSpc>
            </a:pPr>
            <a:r>
              <a:rPr lang="en-US" sz="8700">
                <a:solidFill>
                  <a:srgbClr val="6E4823"/>
                </a:solidFill>
                <a:latin typeface="Kingred Modern"/>
                <a:ea typeface="Kingred Modern"/>
                <a:cs typeface="Kingred Modern"/>
                <a:sym typeface="Kingred Modern"/>
              </a:rPr>
              <a:t>Objectives</a:t>
            </a:r>
            <a:endParaRPr lang="en-US" sz="8700">
              <a:solidFill>
                <a:srgbClr val="6E4823"/>
              </a:solidFill>
              <a:latin typeface="Kingred Modern"/>
              <a:ea typeface="Kingred Modern"/>
              <a:cs typeface="Kingred Modern"/>
              <a:sym typeface="Kingred Modern"/>
            </a:endParaRPr>
          </a:p>
        </p:txBody>
      </p:sp>
      <p:sp>
        <p:nvSpPr>
          <p:cNvPr id="14" name="TextBox 14"/>
          <p:cNvSpPr txBox="1"/>
          <p:nvPr/>
        </p:nvSpPr>
        <p:spPr>
          <a:xfrm>
            <a:off x="1524000" y="1790700"/>
            <a:ext cx="16055340" cy="7755890"/>
          </a:xfrm>
          <a:prstGeom prst="rect">
            <a:avLst/>
          </a:prstGeom>
        </p:spPr>
        <p:txBody>
          <a:bodyPr wrap="square" lIns="0" tIns="0" rIns="0" bIns="0" rtlCol="0" anchor="t">
            <a:spAutoFit/>
          </a:bodyPr>
          <a:lstStyle/>
          <a:p>
            <a:pPr marL="457200" indent="-457200" algn="l">
              <a:lnSpc>
                <a:spcPct val="150000"/>
              </a:lnSpc>
              <a:buFont typeface="Arial" panose="020B0604020202020204" pitchFamily="34" charset="0"/>
              <a:buChar char="•"/>
            </a:pPr>
            <a:r>
              <a:rPr lang="en-US" sz="28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Crop Recommendation:</a:t>
            </a:r>
            <a:r>
              <a:rPr lang="en-US" sz="28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 Develop a system to recommend suitable crops based on environmental factors.</a:t>
            </a:r>
            <a:endParaRPr lang="en-US" sz="28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457200" indent="-457200" algn="l">
              <a:lnSpc>
                <a:spcPct val="150000"/>
              </a:lnSpc>
              <a:buFont typeface="Arial" panose="020B0604020202020204" pitchFamily="34" charset="0"/>
              <a:buChar char="•"/>
            </a:pPr>
            <a:r>
              <a:rPr lang="en-US" sz="28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Yield Prediction: </a:t>
            </a:r>
            <a:r>
              <a:rPr lang="en-US" sz="28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Build models to estimate crop yields from various inputs.</a:t>
            </a:r>
            <a:endParaRPr lang="en-US" sz="28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457200" indent="-457200" algn="l">
              <a:lnSpc>
                <a:spcPct val="150000"/>
              </a:lnSpc>
              <a:buFont typeface="Arial" panose="020B0604020202020204" pitchFamily="34" charset="0"/>
              <a:buChar char="•"/>
            </a:pPr>
            <a:r>
              <a:rPr lang="en-US" sz="28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Seasonal Forecasting:</a:t>
            </a:r>
            <a:r>
              <a:rPr lang="en-US" sz="28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 Analyze data to determine optimal crops for specific seasons.</a:t>
            </a:r>
            <a:endParaRPr lang="en-US" sz="28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457200" indent="-457200" algn="l">
              <a:lnSpc>
                <a:spcPct val="150000"/>
              </a:lnSpc>
              <a:buFont typeface="Arial" panose="020B0604020202020204" pitchFamily="34" charset="0"/>
              <a:buChar char="•"/>
            </a:pPr>
            <a:r>
              <a:rPr lang="en-US" sz="28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Production Efficiency:</a:t>
            </a:r>
            <a:r>
              <a:rPr lang="en-US" sz="28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 Evaluate and optimize the efficiency of different crops.</a:t>
            </a:r>
            <a:endParaRPr lang="en-US" sz="28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457200" indent="-457200" algn="l">
              <a:lnSpc>
                <a:spcPct val="150000"/>
              </a:lnSpc>
              <a:buFont typeface="Arial" panose="020B0604020202020204" pitchFamily="34" charset="0"/>
              <a:buChar char="•"/>
            </a:pPr>
            <a:r>
              <a:rPr lang="en-US" sz="28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Missing Data Handling: </a:t>
            </a:r>
            <a:r>
              <a:rPr lang="en-US" sz="28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Implement strategies to address missing production values.</a:t>
            </a:r>
            <a:endParaRPr lang="en-US" sz="28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457200" indent="-457200" algn="l">
              <a:lnSpc>
                <a:spcPct val="150000"/>
              </a:lnSpc>
              <a:buFont typeface="Arial" panose="020B0604020202020204" pitchFamily="34" charset="0"/>
              <a:buChar char="•"/>
            </a:pPr>
            <a:r>
              <a:rPr lang="en-US" sz="28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Fertilizer and Pesticide Suggestions: </a:t>
            </a:r>
            <a:r>
              <a:rPr lang="en-US" sz="28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Provide tailored recommendations to enhance productivity.</a:t>
            </a:r>
            <a:endParaRPr lang="en-US" sz="28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457200" indent="-457200" algn="l">
              <a:lnSpc>
                <a:spcPct val="150000"/>
              </a:lnSpc>
              <a:buFont typeface="Arial" panose="020B0604020202020204" pitchFamily="34" charset="0"/>
              <a:buChar char="•"/>
            </a:pPr>
            <a:r>
              <a:rPr lang="en-US" sz="28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Crop Information Retrieval:</a:t>
            </a:r>
            <a:r>
              <a:rPr lang="en-US" sz="28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 Offer detailed insights on crop characteristics and practices.</a:t>
            </a:r>
            <a:endParaRPr lang="en-US" sz="28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457200" indent="-457200" algn="l">
              <a:lnSpc>
                <a:spcPct val="150000"/>
              </a:lnSpc>
              <a:buFont typeface="Arial" panose="020B0604020202020204" pitchFamily="34" charset="0"/>
              <a:buChar char="•"/>
            </a:pPr>
            <a:r>
              <a:rPr lang="en-US" sz="28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Interactive User Interface: </a:t>
            </a:r>
            <a:r>
              <a:rPr lang="en-US" sz="28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Create an interactive application in R that allows users to input specific parameters and receive recommendations and predictions.</a:t>
            </a:r>
            <a:endParaRPr lang="en-US" sz="28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457200" indent="-457200" algn="l">
              <a:lnSpc>
                <a:spcPct val="150000"/>
              </a:lnSpc>
              <a:buFont typeface="Arial" panose="020B0604020202020204" pitchFamily="34" charset="0"/>
              <a:buChar char="•"/>
            </a:pPr>
            <a:r>
              <a:rPr lang="en-US" sz="28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Visualization of Insights:</a:t>
            </a:r>
            <a:r>
              <a:rPr lang="en-US" sz="28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 Utilize visualization tools to present data insights and model outcomes, enhancing user understanding and decision-making.</a:t>
            </a:r>
            <a:endParaRPr lang="en-US" sz="28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Freeform 3"/>
          <p:cNvSpPr/>
          <p:nvPr/>
        </p:nvSpPr>
        <p:spPr>
          <a:xfrm rot="-5400000">
            <a:off x="12893519" y="10658475"/>
            <a:ext cx="2902990" cy="3303545"/>
          </a:xfrm>
          <a:custGeom>
            <a:avLst/>
            <a:gdLst/>
            <a:ahLst/>
            <a:cxnLst/>
            <a:rect l="l" t="t" r="r" b="b"/>
            <a:pathLst>
              <a:path w="2902990" h="3303545">
                <a:moveTo>
                  <a:pt x="0" y="0"/>
                </a:moveTo>
                <a:lnTo>
                  <a:pt x="2902990" y="0"/>
                </a:lnTo>
                <a:lnTo>
                  <a:pt x="2902990" y="3303545"/>
                </a:lnTo>
                <a:lnTo>
                  <a:pt x="0" y="3303545"/>
                </a:lnTo>
                <a:lnTo>
                  <a:pt x="0" y="0"/>
                </a:lnTo>
                <a:close/>
              </a:path>
            </a:pathLst>
          </a:custGeom>
          <a:blipFill>
            <a:blip r:embed="rId2"/>
            <a:stretch>
              <a:fillRect/>
            </a:stretch>
          </a:blipFill>
        </p:spPr>
      </p:sp>
      <p:sp>
        <p:nvSpPr>
          <p:cNvPr id="4" name="Freeform 4"/>
          <p:cNvSpPr/>
          <p:nvPr/>
        </p:nvSpPr>
        <p:spPr>
          <a:xfrm>
            <a:off x="15996331" y="8442824"/>
            <a:ext cx="2840504" cy="2623915"/>
          </a:xfrm>
          <a:custGeom>
            <a:avLst/>
            <a:gdLst/>
            <a:ahLst/>
            <a:cxnLst/>
            <a:rect l="l" t="t" r="r" b="b"/>
            <a:pathLst>
              <a:path w="2840504" h="2623915">
                <a:moveTo>
                  <a:pt x="0" y="0"/>
                </a:moveTo>
                <a:lnTo>
                  <a:pt x="2840504" y="0"/>
                </a:lnTo>
                <a:lnTo>
                  <a:pt x="2840504" y="2623916"/>
                </a:lnTo>
                <a:lnTo>
                  <a:pt x="0" y="2623916"/>
                </a:lnTo>
                <a:lnTo>
                  <a:pt x="0" y="0"/>
                </a:lnTo>
                <a:close/>
              </a:path>
            </a:pathLst>
          </a:custGeom>
          <a:blipFill>
            <a:blip r:embed="rId3"/>
            <a:stretch>
              <a:fillRect/>
            </a:stretch>
          </a:blipFill>
        </p:spPr>
      </p:sp>
      <p:sp>
        <p:nvSpPr>
          <p:cNvPr id="5" name="Freeform 5"/>
          <p:cNvSpPr/>
          <p:nvPr/>
        </p:nvSpPr>
        <p:spPr>
          <a:xfrm rot="735098">
            <a:off x="17210081" y="6359246"/>
            <a:ext cx="2136488" cy="1973581"/>
          </a:xfrm>
          <a:custGeom>
            <a:avLst/>
            <a:gdLst/>
            <a:ahLst/>
            <a:cxnLst/>
            <a:rect l="l" t="t" r="r" b="b"/>
            <a:pathLst>
              <a:path w="2136488" h="1973581">
                <a:moveTo>
                  <a:pt x="0" y="0"/>
                </a:moveTo>
                <a:lnTo>
                  <a:pt x="2136488" y="0"/>
                </a:lnTo>
                <a:lnTo>
                  <a:pt x="2136488" y="1973581"/>
                </a:lnTo>
                <a:lnTo>
                  <a:pt x="0" y="1973581"/>
                </a:lnTo>
                <a:lnTo>
                  <a:pt x="0" y="0"/>
                </a:lnTo>
                <a:close/>
              </a:path>
            </a:pathLst>
          </a:custGeom>
          <a:blipFill>
            <a:blip r:embed="rId3"/>
            <a:stretch>
              <a:fillRect/>
            </a:stretch>
          </a:blipFill>
        </p:spPr>
      </p:sp>
      <p:sp>
        <p:nvSpPr>
          <p:cNvPr id="6" name="Freeform 6"/>
          <p:cNvSpPr/>
          <p:nvPr/>
        </p:nvSpPr>
        <p:spPr>
          <a:xfrm rot="3880940" flipH="1">
            <a:off x="-1853192" y="1299210"/>
            <a:ext cx="2769800" cy="4228703"/>
          </a:xfrm>
          <a:custGeom>
            <a:avLst/>
            <a:gdLst/>
            <a:ahLst/>
            <a:cxnLst/>
            <a:rect l="l" t="t" r="r" b="b"/>
            <a:pathLst>
              <a:path w="2769800" h="4228703">
                <a:moveTo>
                  <a:pt x="2769800" y="0"/>
                </a:moveTo>
                <a:lnTo>
                  <a:pt x="0" y="0"/>
                </a:lnTo>
                <a:lnTo>
                  <a:pt x="0" y="4228703"/>
                </a:lnTo>
                <a:lnTo>
                  <a:pt x="2769800" y="4228703"/>
                </a:lnTo>
                <a:lnTo>
                  <a:pt x="2769800" y="0"/>
                </a:lnTo>
                <a:close/>
              </a:path>
            </a:pathLst>
          </a:custGeom>
          <a:blipFill>
            <a:blip r:embed="rId4"/>
            <a:stretch>
              <a:fillRect/>
            </a:stretch>
          </a:blipFill>
        </p:spPr>
      </p:sp>
      <p:sp>
        <p:nvSpPr>
          <p:cNvPr id="7" name="Freeform 7"/>
          <p:cNvSpPr/>
          <p:nvPr/>
        </p:nvSpPr>
        <p:spPr>
          <a:xfrm rot="2700000" flipH="1">
            <a:off x="-2716041" y="-2349238"/>
            <a:ext cx="1568017" cy="3957141"/>
          </a:xfrm>
          <a:custGeom>
            <a:avLst/>
            <a:gdLst/>
            <a:ahLst/>
            <a:cxnLst/>
            <a:rect l="l" t="t" r="r" b="b"/>
            <a:pathLst>
              <a:path w="1568017" h="3957141">
                <a:moveTo>
                  <a:pt x="1568017" y="0"/>
                </a:moveTo>
                <a:lnTo>
                  <a:pt x="0" y="0"/>
                </a:lnTo>
                <a:lnTo>
                  <a:pt x="0" y="3957140"/>
                </a:lnTo>
                <a:lnTo>
                  <a:pt x="1568017" y="3957140"/>
                </a:lnTo>
                <a:lnTo>
                  <a:pt x="1568017" y="0"/>
                </a:lnTo>
                <a:close/>
              </a:path>
            </a:pathLst>
          </a:custGeom>
          <a:blipFill>
            <a:blip r:embed="rId5"/>
            <a:stretch>
              <a:fillRect/>
            </a:stretch>
          </a:blipFill>
        </p:spPr>
      </p:sp>
      <p:sp>
        <p:nvSpPr>
          <p:cNvPr id="8" name="Freeform 8"/>
          <p:cNvSpPr/>
          <p:nvPr/>
        </p:nvSpPr>
        <p:spPr>
          <a:xfrm rot="8862344">
            <a:off x="31631" y="-3011960"/>
            <a:ext cx="4757812" cy="4634023"/>
          </a:xfrm>
          <a:custGeom>
            <a:avLst/>
            <a:gdLst/>
            <a:ahLst/>
            <a:cxnLst/>
            <a:rect l="l" t="t" r="r" b="b"/>
            <a:pathLst>
              <a:path w="4757812" h="4634023">
                <a:moveTo>
                  <a:pt x="0" y="0"/>
                </a:moveTo>
                <a:lnTo>
                  <a:pt x="4757812" y="0"/>
                </a:lnTo>
                <a:lnTo>
                  <a:pt x="4757812" y="4634023"/>
                </a:lnTo>
                <a:lnTo>
                  <a:pt x="0" y="4634023"/>
                </a:lnTo>
                <a:lnTo>
                  <a:pt x="0" y="0"/>
                </a:lnTo>
                <a:close/>
              </a:path>
            </a:pathLst>
          </a:custGeom>
          <a:blipFill>
            <a:blip r:embed="rId6"/>
            <a:stretch>
              <a:fillRect/>
            </a:stretch>
          </a:blipFill>
        </p:spPr>
      </p:sp>
      <p:sp>
        <p:nvSpPr>
          <p:cNvPr id="9" name="Freeform 9"/>
          <p:cNvSpPr/>
          <p:nvPr/>
        </p:nvSpPr>
        <p:spPr>
          <a:xfrm>
            <a:off x="13563369" y="-4650408"/>
            <a:ext cx="7220316" cy="6949554"/>
          </a:xfrm>
          <a:custGeom>
            <a:avLst/>
            <a:gdLst/>
            <a:ahLst/>
            <a:cxnLst/>
            <a:rect l="l" t="t" r="r" b="b"/>
            <a:pathLst>
              <a:path w="7220316" h="6949554">
                <a:moveTo>
                  <a:pt x="0" y="0"/>
                </a:moveTo>
                <a:lnTo>
                  <a:pt x="7220316" y="0"/>
                </a:lnTo>
                <a:lnTo>
                  <a:pt x="7220316" y="6949554"/>
                </a:lnTo>
                <a:lnTo>
                  <a:pt x="0" y="6949554"/>
                </a:lnTo>
                <a:lnTo>
                  <a:pt x="0" y="0"/>
                </a:lnTo>
                <a:close/>
              </a:path>
            </a:pathLst>
          </a:custGeom>
          <a:blipFill>
            <a:blip r:embed="rId7"/>
            <a:stretch>
              <a:fillRect/>
            </a:stretch>
          </a:blipFill>
        </p:spPr>
      </p:sp>
      <p:sp>
        <p:nvSpPr>
          <p:cNvPr id="10" name="Freeform 10"/>
          <p:cNvSpPr/>
          <p:nvPr/>
        </p:nvSpPr>
        <p:spPr>
          <a:xfrm>
            <a:off x="-4952153" y="6896289"/>
            <a:ext cx="7467517" cy="7187485"/>
          </a:xfrm>
          <a:custGeom>
            <a:avLst/>
            <a:gdLst/>
            <a:ahLst/>
            <a:cxnLst/>
            <a:rect l="l" t="t" r="r" b="b"/>
            <a:pathLst>
              <a:path w="7467517" h="7187485">
                <a:moveTo>
                  <a:pt x="0" y="0"/>
                </a:moveTo>
                <a:lnTo>
                  <a:pt x="7467516" y="0"/>
                </a:lnTo>
                <a:lnTo>
                  <a:pt x="7467516" y="7187484"/>
                </a:lnTo>
                <a:lnTo>
                  <a:pt x="0" y="7187484"/>
                </a:lnTo>
                <a:lnTo>
                  <a:pt x="0" y="0"/>
                </a:lnTo>
                <a:close/>
              </a:path>
            </a:pathLst>
          </a:custGeom>
          <a:blipFill>
            <a:blip r:embed="rId7"/>
            <a:stretch>
              <a:fillRect/>
            </a:stretch>
          </a:blipFill>
        </p:spPr>
      </p:sp>
      <p:sp>
        <p:nvSpPr>
          <p:cNvPr id="12" name="Freeform 12"/>
          <p:cNvSpPr/>
          <p:nvPr/>
        </p:nvSpPr>
        <p:spPr>
          <a:xfrm flipV="1">
            <a:off x="14859161" y="-5143175"/>
            <a:ext cx="3083865" cy="6949554"/>
          </a:xfrm>
          <a:custGeom>
            <a:avLst/>
            <a:gdLst/>
            <a:ahLst/>
            <a:cxnLst/>
            <a:rect l="l" t="t" r="r" b="b"/>
            <a:pathLst>
              <a:path w="3083865" h="6949554">
                <a:moveTo>
                  <a:pt x="0" y="6949554"/>
                </a:moveTo>
                <a:lnTo>
                  <a:pt x="3083865" y="6949554"/>
                </a:lnTo>
                <a:lnTo>
                  <a:pt x="3083865" y="0"/>
                </a:lnTo>
                <a:lnTo>
                  <a:pt x="0" y="0"/>
                </a:lnTo>
                <a:lnTo>
                  <a:pt x="0" y="6949554"/>
                </a:lnTo>
                <a:close/>
              </a:path>
            </a:pathLst>
          </a:custGeom>
          <a:blipFill>
            <a:blip r:embed="rId8"/>
            <a:stretch>
              <a:fillRect/>
            </a:stretch>
          </a:blipFill>
        </p:spPr>
      </p:sp>
      <p:sp>
        <p:nvSpPr>
          <p:cNvPr id="13" name="TextBox 13"/>
          <p:cNvSpPr txBox="1"/>
          <p:nvPr/>
        </p:nvSpPr>
        <p:spPr>
          <a:xfrm>
            <a:off x="2895525" y="495366"/>
            <a:ext cx="11453010" cy="1560830"/>
          </a:xfrm>
          <a:prstGeom prst="rect">
            <a:avLst/>
          </a:prstGeom>
        </p:spPr>
        <p:txBody>
          <a:bodyPr lIns="0" tIns="0" rIns="0" bIns="0" rtlCol="0" anchor="t">
            <a:spAutoFit/>
          </a:bodyPr>
          <a:lstStyle/>
          <a:p>
            <a:pPr algn="ctr">
              <a:lnSpc>
                <a:spcPts val="12175"/>
              </a:lnSpc>
            </a:pPr>
            <a:r>
              <a:rPr lang="en-US" sz="8700">
                <a:solidFill>
                  <a:srgbClr val="6E4823"/>
                </a:solidFill>
                <a:latin typeface="Kingred Modern"/>
                <a:ea typeface="Kingred Modern"/>
                <a:cs typeface="Kingred Modern"/>
                <a:sym typeface="Kingred Modern"/>
              </a:rPr>
              <a:t>Methodology</a:t>
            </a:r>
            <a:endParaRPr lang="en-US" sz="8700">
              <a:solidFill>
                <a:srgbClr val="6E4823"/>
              </a:solidFill>
              <a:latin typeface="Kingred Modern"/>
              <a:ea typeface="Kingred Modern"/>
              <a:cs typeface="Kingred Modern"/>
              <a:sym typeface="Kingred Modern"/>
            </a:endParaRPr>
          </a:p>
        </p:txBody>
      </p:sp>
      <p:sp>
        <p:nvSpPr>
          <p:cNvPr id="14" name="TextBox 14"/>
          <p:cNvSpPr txBox="1"/>
          <p:nvPr/>
        </p:nvSpPr>
        <p:spPr>
          <a:xfrm>
            <a:off x="1600200" y="2171700"/>
            <a:ext cx="16975455" cy="6861175"/>
          </a:xfrm>
          <a:prstGeom prst="rect">
            <a:avLst/>
          </a:prstGeom>
        </p:spPr>
        <p:txBody>
          <a:bodyPr wrap="square" lIns="0" tIns="0" rIns="0" bIns="0" rtlCol="0" anchor="t">
            <a:noAutofit/>
          </a:bodyPr>
          <a:lstStyle/>
          <a:p>
            <a:pPr marL="350520" lvl="1" indent="0" algn="l">
              <a:lnSpc>
                <a:spcPct val="150000"/>
              </a:lnSpc>
              <a:buFont typeface="Arial" panose="020B0604020202020204"/>
              <a:buNone/>
            </a:pPr>
            <a:r>
              <a:rPr lang="en-US" sz="28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Project Setup</a:t>
            </a:r>
            <a:endParaRPr lang="en-US" sz="28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693420" lvl="1" indent="-342900" algn="l">
              <a:lnSpc>
                <a:spcPct val="150000"/>
              </a:lnSpc>
              <a:buFont typeface="Arial" panose="020B0604020202020204" pitchFamily="34" charset="0"/>
              <a:buChar char="•"/>
            </a:pPr>
            <a:r>
              <a:rPr lang="en-US" sz="24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Libraries &amp; Data Loading: Load R libraries (dplyr, caret, randomForest, ggplot2, shiny, stringr) and datasets: Crop Recommendation, Crop Prediction, and Balram Data for fertilizers and pesticides.</a:t>
            </a:r>
            <a:endParaRPr lang="en-US" sz="24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350520" lvl="1" indent="0" algn="l">
              <a:lnSpc>
                <a:spcPct val="150000"/>
              </a:lnSpc>
              <a:buFont typeface="Arial" panose="020B0604020202020204"/>
              <a:buNone/>
            </a:pPr>
            <a:r>
              <a:rPr lang="en-US" sz="28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Data Preprocessing</a:t>
            </a:r>
            <a:endParaRPr lang="en-US" sz="24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693420" lvl="1" indent="-342900" algn="l">
              <a:lnSpc>
                <a:spcPct val="150000"/>
              </a:lnSpc>
              <a:buFont typeface="Arial" panose="020B0604020202020204" pitchFamily="34" charset="0"/>
              <a:buChar char="•"/>
            </a:pPr>
            <a:r>
              <a:rPr lang="en-US" sz="24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Label Encoding: Convert label column to factor for classification.</a:t>
            </a:r>
            <a:endParaRPr lang="en-US" sz="24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693420" lvl="1" indent="-342900" algn="l">
              <a:lnSpc>
                <a:spcPct val="150000"/>
              </a:lnSpc>
              <a:buFont typeface="Arial" panose="020B0604020202020204" pitchFamily="34" charset="0"/>
              <a:buChar char="•"/>
            </a:pPr>
            <a:r>
              <a:rPr lang="en-US" sz="24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Data Cleaning: Trim spaces and handle missing values by replacing NA with zero.</a:t>
            </a:r>
            <a:endParaRPr lang="en-US" sz="24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350520" lvl="1" indent="0" algn="l">
              <a:lnSpc>
                <a:spcPct val="150000"/>
              </a:lnSpc>
              <a:buFont typeface="Arial" panose="020B0604020202020204"/>
              <a:buNone/>
            </a:pPr>
            <a:r>
              <a:rPr lang="en-US" sz="28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Model Training</a:t>
            </a:r>
            <a:endParaRPr lang="en-US" sz="24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693420" lvl="1" indent="-342900" algn="l">
              <a:lnSpc>
                <a:spcPct val="150000"/>
              </a:lnSpc>
              <a:buFont typeface="Arial" panose="020B0604020202020204" pitchFamily="34" charset="0"/>
              <a:buChar char="•"/>
            </a:pPr>
            <a:r>
              <a:rPr lang="en-US" sz="24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Random Forest Model for Recommendations: Predict optimal crops based on soil and environmental features.</a:t>
            </a:r>
            <a:endParaRPr lang="en-US" sz="24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693420" lvl="1" indent="-342900" algn="l">
              <a:lnSpc>
                <a:spcPct val="150000"/>
              </a:lnSpc>
              <a:buFont typeface="Arial" panose="020B0604020202020204" pitchFamily="34" charset="0"/>
              <a:buChar char="•"/>
            </a:pPr>
            <a:r>
              <a:rPr lang="en-US" sz="24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Crop Yield Prediction Model: Split dataset (80/20) and train to predict yields using environmental inputs.</a:t>
            </a:r>
            <a:endParaRPr lang="en-US" sz="24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350520" lvl="1" indent="0" algn="l">
              <a:lnSpc>
                <a:spcPct val="150000"/>
              </a:lnSpc>
              <a:buFont typeface="Arial" panose="020B0604020202020204"/>
              <a:buNone/>
            </a:pPr>
            <a:r>
              <a:rPr lang="en-US" sz="28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Visualization</a:t>
            </a:r>
            <a:endParaRPr lang="en-US" sz="24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693420" lvl="1" indent="-342900" algn="l">
              <a:lnSpc>
                <a:spcPct val="150000"/>
              </a:lnSpc>
              <a:buFont typeface="Arial" panose="020B0604020202020204" pitchFamily="34" charset="0"/>
              <a:buChar char="•"/>
            </a:pPr>
            <a:r>
              <a:rPr lang="en-US" sz="24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Yield Distribution: Create histograms and boxplots for crop yields.</a:t>
            </a:r>
            <a:endParaRPr lang="en-US" sz="24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693420" lvl="1" indent="-342900" algn="l">
              <a:lnSpc>
                <a:spcPct val="150000"/>
              </a:lnSpc>
              <a:buFont typeface="Arial" panose="020B0604020202020204" pitchFamily="34" charset="0"/>
              <a:buChar char="•"/>
            </a:pPr>
            <a:r>
              <a:rPr lang="en-US" sz="24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Correlation Heatmap: Visualize relationships between environmental factors and yields.</a:t>
            </a:r>
            <a:endParaRPr lang="en-US" sz="24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693420" lvl="1" indent="-342900" algn="l">
              <a:lnSpc>
                <a:spcPct val="150000"/>
              </a:lnSpc>
              <a:buFont typeface="Arial" panose="020B0604020202020204" pitchFamily="34" charset="0"/>
              <a:buChar char="•"/>
            </a:pPr>
            <a:r>
              <a:rPr lang="en-US" sz="24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Feature Importance Plot: Display importance of features in yield prediction.</a:t>
            </a:r>
            <a:endParaRPr lang="en-US" sz="24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701040" lvl="1" indent="-350520" algn="l">
              <a:lnSpc>
                <a:spcPct val="100000"/>
              </a:lnSpc>
              <a:buFont typeface="Arial" panose="020B0604020202020204"/>
              <a:buChar char="•"/>
            </a:pPr>
            <a:endParaRPr lang="en-US" sz="24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701040" lvl="1" indent="-350520" algn="l">
              <a:lnSpc>
                <a:spcPct val="100000"/>
              </a:lnSpc>
              <a:buFont typeface="Arial" panose="020B0604020202020204"/>
              <a:buChar char="•"/>
            </a:pPr>
            <a:endParaRPr lang="en-US" sz="2400">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Freeform 3"/>
          <p:cNvSpPr/>
          <p:nvPr/>
        </p:nvSpPr>
        <p:spPr>
          <a:xfrm rot="-5400000">
            <a:off x="12893519" y="10658475"/>
            <a:ext cx="2902990" cy="3303545"/>
          </a:xfrm>
          <a:custGeom>
            <a:avLst/>
            <a:gdLst/>
            <a:ahLst/>
            <a:cxnLst/>
            <a:rect l="l" t="t" r="r" b="b"/>
            <a:pathLst>
              <a:path w="2902990" h="3303545">
                <a:moveTo>
                  <a:pt x="0" y="0"/>
                </a:moveTo>
                <a:lnTo>
                  <a:pt x="2902990" y="0"/>
                </a:lnTo>
                <a:lnTo>
                  <a:pt x="2902990" y="3303545"/>
                </a:lnTo>
                <a:lnTo>
                  <a:pt x="0" y="3303545"/>
                </a:lnTo>
                <a:lnTo>
                  <a:pt x="0" y="0"/>
                </a:lnTo>
                <a:close/>
              </a:path>
            </a:pathLst>
          </a:custGeom>
          <a:blipFill>
            <a:blip r:embed="rId2"/>
            <a:stretch>
              <a:fillRect/>
            </a:stretch>
          </a:blipFill>
        </p:spPr>
      </p:sp>
      <p:sp>
        <p:nvSpPr>
          <p:cNvPr id="4" name="Freeform 4"/>
          <p:cNvSpPr/>
          <p:nvPr/>
        </p:nvSpPr>
        <p:spPr>
          <a:xfrm>
            <a:off x="15996331" y="8442824"/>
            <a:ext cx="2840504" cy="2623915"/>
          </a:xfrm>
          <a:custGeom>
            <a:avLst/>
            <a:gdLst/>
            <a:ahLst/>
            <a:cxnLst/>
            <a:rect l="l" t="t" r="r" b="b"/>
            <a:pathLst>
              <a:path w="2840504" h="2623915">
                <a:moveTo>
                  <a:pt x="0" y="0"/>
                </a:moveTo>
                <a:lnTo>
                  <a:pt x="2840504" y="0"/>
                </a:lnTo>
                <a:lnTo>
                  <a:pt x="2840504" y="2623916"/>
                </a:lnTo>
                <a:lnTo>
                  <a:pt x="0" y="2623916"/>
                </a:lnTo>
                <a:lnTo>
                  <a:pt x="0" y="0"/>
                </a:lnTo>
                <a:close/>
              </a:path>
            </a:pathLst>
          </a:custGeom>
          <a:blipFill>
            <a:blip r:embed="rId3"/>
            <a:stretch>
              <a:fillRect/>
            </a:stretch>
          </a:blipFill>
        </p:spPr>
      </p:sp>
      <p:sp>
        <p:nvSpPr>
          <p:cNvPr id="5" name="Freeform 5"/>
          <p:cNvSpPr/>
          <p:nvPr/>
        </p:nvSpPr>
        <p:spPr>
          <a:xfrm rot="735098">
            <a:off x="17210081" y="6359246"/>
            <a:ext cx="2136488" cy="1973581"/>
          </a:xfrm>
          <a:custGeom>
            <a:avLst/>
            <a:gdLst/>
            <a:ahLst/>
            <a:cxnLst/>
            <a:rect l="l" t="t" r="r" b="b"/>
            <a:pathLst>
              <a:path w="2136488" h="1973581">
                <a:moveTo>
                  <a:pt x="0" y="0"/>
                </a:moveTo>
                <a:lnTo>
                  <a:pt x="2136488" y="0"/>
                </a:lnTo>
                <a:lnTo>
                  <a:pt x="2136488" y="1973581"/>
                </a:lnTo>
                <a:lnTo>
                  <a:pt x="0" y="1973581"/>
                </a:lnTo>
                <a:lnTo>
                  <a:pt x="0" y="0"/>
                </a:lnTo>
                <a:close/>
              </a:path>
            </a:pathLst>
          </a:custGeom>
          <a:blipFill>
            <a:blip r:embed="rId3"/>
            <a:stretch>
              <a:fillRect/>
            </a:stretch>
          </a:blipFill>
        </p:spPr>
      </p:sp>
      <p:sp>
        <p:nvSpPr>
          <p:cNvPr id="6" name="Freeform 6"/>
          <p:cNvSpPr/>
          <p:nvPr/>
        </p:nvSpPr>
        <p:spPr>
          <a:xfrm rot="3880940" flipH="1">
            <a:off x="-1853192" y="1299210"/>
            <a:ext cx="2769800" cy="4228703"/>
          </a:xfrm>
          <a:custGeom>
            <a:avLst/>
            <a:gdLst/>
            <a:ahLst/>
            <a:cxnLst/>
            <a:rect l="l" t="t" r="r" b="b"/>
            <a:pathLst>
              <a:path w="2769800" h="4228703">
                <a:moveTo>
                  <a:pt x="2769800" y="0"/>
                </a:moveTo>
                <a:lnTo>
                  <a:pt x="0" y="0"/>
                </a:lnTo>
                <a:lnTo>
                  <a:pt x="0" y="4228703"/>
                </a:lnTo>
                <a:lnTo>
                  <a:pt x="2769800" y="4228703"/>
                </a:lnTo>
                <a:lnTo>
                  <a:pt x="2769800" y="0"/>
                </a:lnTo>
                <a:close/>
              </a:path>
            </a:pathLst>
          </a:custGeom>
          <a:blipFill>
            <a:blip r:embed="rId4"/>
            <a:stretch>
              <a:fillRect/>
            </a:stretch>
          </a:blipFill>
        </p:spPr>
      </p:sp>
      <p:sp>
        <p:nvSpPr>
          <p:cNvPr id="7" name="Freeform 7"/>
          <p:cNvSpPr/>
          <p:nvPr/>
        </p:nvSpPr>
        <p:spPr>
          <a:xfrm rot="2700000" flipH="1">
            <a:off x="-2716041" y="-2349238"/>
            <a:ext cx="1568017" cy="3957141"/>
          </a:xfrm>
          <a:custGeom>
            <a:avLst/>
            <a:gdLst/>
            <a:ahLst/>
            <a:cxnLst/>
            <a:rect l="l" t="t" r="r" b="b"/>
            <a:pathLst>
              <a:path w="1568017" h="3957141">
                <a:moveTo>
                  <a:pt x="1568017" y="0"/>
                </a:moveTo>
                <a:lnTo>
                  <a:pt x="0" y="0"/>
                </a:lnTo>
                <a:lnTo>
                  <a:pt x="0" y="3957140"/>
                </a:lnTo>
                <a:lnTo>
                  <a:pt x="1568017" y="3957140"/>
                </a:lnTo>
                <a:lnTo>
                  <a:pt x="1568017" y="0"/>
                </a:lnTo>
                <a:close/>
              </a:path>
            </a:pathLst>
          </a:custGeom>
          <a:blipFill>
            <a:blip r:embed="rId5"/>
            <a:stretch>
              <a:fillRect/>
            </a:stretch>
          </a:blipFill>
        </p:spPr>
      </p:sp>
      <p:sp>
        <p:nvSpPr>
          <p:cNvPr id="8" name="Freeform 8"/>
          <p:cNvSpPr/>
          <p:nvPr/>
        </p:nvSpPr>
        <p:spPr>
          <a:xfrm rot="8862344">
            <a:off x="-1492369" y="-3392960"/>
            <a:ext cx="4757812" cy="4634023"/>
          </a:xfrm>
          <a:custGeom>
            <a:avLst/>
            <a:gdLst/>
            <a:ahLst/>
            <a:cxnLst/>
            <a:rect l="l" t="t" r="r" b="b"/>
            <a:pathLst>
              <a:path w="4757812" h="4634023">
                <a:moveTo>
                  <a:pt x="0" y="0"/>
                </a:moveTo>
                <a:lnTo>
                  <a:pt x="4757812" y="0"/>
                </a:lnTo>
                <a:lnTo>
                  <a:pt x="4757812" y="4634023"/>
                </a:lnTo>
                <a:lnTo>
                  <a:pt x="0" y="4634023"/>
                </a:lnTo>
                <a:lnTo>
                  <a:pt x="0" y="0"/>
                </a:lnTo>
                <a:close/>
              </a:path>
            </a:pathLst>
          </a:custGeom>
          <a:blipFill>
            <a:blip r:embed="rId6"/>
            <a:stretch>
              <a:fillRect/>
            </a:stretch>
          </a:blipFill>
        </p:spPr>
      </p:sp>
      <p:sp>
        <p:nvSpPr>
          <p:cNvPr id="9" name="Freeform 9"/>
          <p:cNvSpPr/>
          <p:nvPr/>
        </p:nvSpPr>
        <p:spPr>
          <a:xfrm>
            <a:off x="13563369" y="-4650408"/>
            <a:ext cx="7220316" cy="6949554"/>
          </a:xfrm>
          <a:custGeom>
            <a:avLst/>
            <a:gdLst/>
            <a:ahLst/>
            <a:cxnLst/>
            <a:rect l="l" t="t" r="r" b="b"/>
            <a:pathLst>
              <a:path w="7220316" h="6949554">
                <a:moveTo>
                  <a:pt x="0" y="0"/>
                </a:moveTo>
                <a:lnTo>
                  <a:pt x="7220316" y="0"/>
                </a:lnTo>
                <a:lnTo>
                  <a:pt x="7220316" y="6949554"/>
                </a:lnTo>
                <a:lnTo>
                  <a:pt x="0" y="6949554"/>
                </a:lnTo>
                <a:lnTo>
                  <a:pt x="0" y="0"/>
                </a:lnTo>
                <a:close/>
              </a:path>
            </a:pathLst>
          </a:custGeom>
          <a:blipFill>
            <a:blip r:embed="rId7"/>
            <a:stretch>
              <a:fillRect/>
            </a:stretch>
          </a:blipFill>
        </p:spPr>
      </p:sp>
      <p:sp>
        <p:nvSpPr>
          <p:cNvPr id="10" name="Freeform 10"/>
          <p:cNvSpPr/>
          <p:nvPr/>
        </p:nvSpPr>
        <p:spPr>
          <a:xfrm>
            <a:off x="-4952153" y="6896289"/>
            <a:ext cx="7467517" cy="7187485"/>
          </a:xfrm>
          <a:custGeom>
            <a:avLst/>
            <a:gdLst/>
            <a:ahLst/>
            <a:cxnLst/>
            <a:rect l="l" t="t" r="r" b="b"/>
            <a:pathLst>
              <a:path w="7467517" h="7187485">
                <a:moveTo>
                  <a:pt x="0" y="0"/>
                </a:moveTo>
                <a:lnTo>
                  <a:pt x="7467516" y="0"/>
                </a:lnTo>
                <a:lnTo>
                  <a:pt x="7467516" y="7187484"/>
                </a:lnTo>
                <a:lnTo>
                  <a:pt x="0" y="7187484"/>
                </a:lnTo>
                <a:lnTo>
                  <a:pt x="0" y="0"/>
                </a:lnTo>
                <a:close/>
              </a:path>
            </a:pathLst>
          </a:custGeom>
          <a:blipFill>
            <a:blip r:embed="rId7"/>
            <a:stretch>
              <a:fillRect/>
            </a:stretch>
          </a:blipFill>
        </p:spPr>
      </p:sp>
      <p:sp>
        <p:nvSpPr>
          <p:cNvPr id="12" name="Freeform 12"/>
          <p:cNvSpPr/>
          <p:nvPr/>
        </p:nvSpPr>
        <p:spPr>
          <a:xfrm flipV="1">
            <a:off x="14859161" y="-5143175"/>
            <a:ext cx="3083865" cy="6949554"/>
          </a:xfrm>
          <a:custGeom>
            <a:avLst/>
            <a:gdLst/>
            <a:ahLst/>
            <a:cxnLst/>
            <a:rect l="l" t="t" r="r" b="b"/>
            <a:pathLst>
              <a:path w="3083865" h="6949554">
                <a:moveTo>
                  <a:pt x="0" y="6949554"/>
                </a:moveTo>
                <a:lnTo>
                  <a:pt x="3083865" y="6949554"/>
                </a:lnTo>
                <a:lnTo>
                  <a:pt x="3083865" y="0"/>
                </a:lnTo>
                <a:lnTo>
                  <a:pt x="0" y="0"/>
                </a:lnTo>
                <a:lnTo>
                  <a:pt x="0" y="6949554"/>
                </a:lnTo>
                <a:close/>
              </a:path>
            </a:pathLst>
          </a:custGeom>
          <a:blipFill>
            <a:blip r:embed="rId8"/>
            <a:stretch>
              <a:fillRect/>
            </a:stretch>
          </a:blipFill>
        </p:spPr>
      </p:sp>
      <p:sp>
        <p:nvSpPr>
          <p:cNvPr id="14" name="TextBox 14"/>
          <p:cNvSpPr txBox="1"/>
          <p:nvPr/>
        </p:nvSpPr>
        <p:spPr>
          <a:xfrm>
            <a:off x="1524000" y="419100"/>
            <a:ext cx="16975455" cy="6861175"/>
          </a:xfrm>
          <a:prstGeom prst="rect">
            <a:avLst/>
          </a:prstGeom>
        </p:spPr>
        <p:txBody>
          <a:bodyPr wrap="square" lIns="0" tIns="0" rIns="0" bIns="0" rtlCol="0" anchor="t">
            <a:noAutofit/>
          </a:bodyPr>
          <a:lstStyle/>
          <a:p>
            <a:pPr marL="350520" lvl="1" indent="0" algn="l">
              <a:lnSpc>
                <a:spcPct val="150000"/>
              </a:lnSpc>
              <a:buFont typeface="Arial" panose="020B0604020202020204"/>
              <a:buNone/>
            </a:pPr>
            <a:r>
              <a:rPr lang="en-US" sz="28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Function Definitions</a:t>
            </a:r>
            <a:endParaRPr lang="en-US" sz="28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693420" lvl="1" indent="-342900" algn="l">
              <a:lnSpc>
                <a:spcPct val="150000"/>
              </a:lnSpc>
              <a:buFont typeface="Arial" panose="020B0604020202020204" pitchFamily="34" charset="0"/>
              <a:buChar char="•"/>
            </a:pPr>
            <a:r>
              <a:rPr lang="en-US" sz="24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recommend_crops: Predicts top three crops based on input parameters.</a:t>
            </a:r>
            <a:endParaRPr lang="en-US" sz="24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693420" lvl="1" indent="-342900" algn="l">
              <a:lnSpc>
                <a:spcPct val="150000"/>
              </a:lnSpc>
              <a:buFont typeface="Arial" panose="020B0604020202020204" pitchFamily="34" charset="0"/>
              <a:buChar char="•"/>
            </a:pPr>
            <a:r>
              <a:rPr lang="en-US" sz="24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predict_yield: Returns predicted yield and performance metrics.</a:t>
            </a:r>
            <a:endParaRPr lang="en-US" sz="24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693420" lvl="1" indent="-342900" algn="l">
              <a:lnSpc>
                <a:spcPct val="150000"/>
              </a:lnSpc>
              <a:buFont typeface="Arial" panose="020B0604020202020204" pitchFamily="34" charset="0"/>
              <a:buChar char="•"/>
            </a:pPr>
            <a:r>
              <a:rPr lang="en-US" sz="24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predict_best_crop: Filters data for the best crop by season and region.</a:t>
            </a:r>
            <a:endParaRPr lang="en-US" sz="24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693420" lvl="1" indent="-342900" algn="l">
              <a:lnSpc>
                <a:spcPct val="150000"/>
              </a:lnSpc>
              <a:buFont typeface="Arial" panose="020B0604020202020204" pitchFamily="34" charset="0"/>
              <a:buChar char="•"/>
            </a:pPr>
            <a:r>
              <a:rPr lang="en-US" sz="24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calculate_efficiency: Computes and visualizes average production efficiency.</a:t>
            </a:r>
            <a:endParaRPr lang="en-US" sz="24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693420" lvl="1" indent="-342900" algn="l">
              <a:lnSpc>
                <a:spcPct val="150000"/>
              </a:lnSpc>
              <a:buFont typeface="Arial" panose="020B0604020202020204" pitchFamily="34" charset="0"/>
              <a:buChar char="•"/>
            </a:pPr>
            <a:r>
              <a:rPr lang="en-US" sz="24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impute_missing_production: Fills missing values with mean production.</a:t>
            </a:r>
            <a:endParaRPr lang="en-US" sz="24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693420" lvl="1" indent="-342900" algn="l">
              <a:lnSpc>
                <a:spcPct val="150000"/>
              </a:lnSpc>
              <a:buFont typeface="Arial" panose="020B0604020202020204" pitchFamily="34" charset="0"/>
              <a:buChar char="•"/>
            </a:pPr>
            <a:r>
              <a:rPr lang="en-US" sz="24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recommend_fertilizer_pesticide: Provides recommendations based on crop type.</a:t>
            </a:r>
            <a:endParaRPr lang="en-US" sz="24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693420" lvl="1" indent="-342900" algn="l">
              <a:lnSpc>
                <a:spcPct val="150000"/>
              </a:lnSpc>
              <a:buFont typeface="Arial" panose="020B0604020202020204" pitchFamily="34" charset="0"/>
              <a:buChar char="•"/>
            </a:pPr>
            <a:r>
              <a:rPr lang="en-US" sz="24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crop_details: Retrieves specific crop information.</a:t>
            </a:r>
            <a:endParaRPr lang="en-US" sz="24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350520" lvl="1" indent="0" algn="l">
              <a:lnSpc>
                <a:spcPct val="150000"/>
              </a:lnSpc>
              <a:buFont typeface="Arial" panose="020B0604020202020204"/>
              <a:buNone/>
            </a:pPr>
            <a:r>
              <a:rPr lang="en-US" sz="28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Chatbot Interface</a:t>
            </a:r>
            <a:endParaRPr lang="en-US" sz="28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693420" lvl="1" indent="-342900" algn="l">
              <a:lnSpc>
                <a:spcPct val="150000"/>
              </a:lnSpc>
              <a:buFont typeface="Arial" panose="020B0604020202020204" pitchFamily="34" charset="0"/>
              <a:buChar char="•"/>
            </a:pPr>
            <a:r>
              <a:rPr lang="en-US" sz="24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User Interaction: Interactive command-line interface for crop recommendations and predictions.</a:t>
            </a:r>
            <a:endParaRPr lang="en-US" sz="24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350520" lvl="1" indent="0" algn="l">
              <a:lnSpc>
                <a:spcPct val="150000"/>
              </a:lnSpc>
              <a:buFont typeface="Arial" panose="020B0604020202020204" pitchFamily="34" charset="0"/>
              <a:buNone/>
            </a:pPr>
            <a:r>
              <a:rPr lang="en-US" sz="28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Error Handling</a:t>
            </a:r>
            <a:endParaRPr lang="en-US" sz="28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693420" lvl="1" indent="-342900" algn="l">
              <a:lnSpc>
                <a:spcPct val="150000"/>
              </a:lnSpc>
              <a:buFont typeface="Arial" panose="020B0604020202020204" pitchFamily="34" charset="0"/>
              <a:buChar char="•"/>
            </a:pPr>
            <a:r>
              <a:rPr lang="en-US" sz="24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Manage invalid inputs with user feedback for non-numeric values or incorrect options.</a:t>
            </a:r>
            <a:endParaRPr lang="en-US" sz="24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350520" lvl="1" indent="0" algn="l">
              <a:lnSpc>
                <a:spcPct val="150000"/>
              </a:lnSpc>
              <a:buFont typeface="Arial" panose="020B0604020202020204"/>
              <a:buNone/>
            </a:pPr>
            <a:r>
              <a:rPr lang="en-US" sz="28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Model Evaluation</a:t>
            </a:r>
            <a:endParaRPr lang="en-US" sz="24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693420" lvl="1" indent="-342900" algn="l">
              <a:lnSpc>
                <a:spcPct val="150000"/>
              </a:lnSpc>
              <a:buFont typeface="Arial" panose="020B0604020202020204" pitchFamily="34" charset="0"/>
              <a:buChar char="•"/>
            </a:pPr>
            <a:r>
              <a:rPr lang="en-US" sz="24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Assess model performance using R-squared and RMSE.</a:t>
            </a:r>
            <a:endParaRPr lang="en-US" sz="24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350520" lvl="1" indent="0" algn="l">
              <a:lnSpc>
                <a:spcPct val="150000"/>
              </a:lnSpc>
              <a:buFont typeface="Arial" panose="020B0604020202020204"/>
              <a:buNone/>
            </a:pPr>
            <a:r>
              <a:rPr lang="en-US" sz="28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User Experience</a:t>
            </a:r>
            <a:endParaRPr lang="en-US" sz="28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807720" lvl="1" indent="-457200" algn="l">
              <a:lnSpc>
                <a:spcPct val="150000"/>
              </a:lnSpc>
              <a:buFont typeface="Arial" panose="020B0604020202020204" pitchFamily="34" charset="0"/>
              <a:buChar char="•"/>
            </a:pPr>
            <a:r>
              <a:rPr lang="en-US" sz="28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Format outputs for clarity, ensuring readability of recommendations.</a:t>
            </a:r>
            <a:endParaRPr lang="en-US" sz="2800" b="1">
              <a:solidFill>
                <a:srgbClr val="A4835C"/>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pic>
        <p:nvPicPr>
          <p:cNvPr id="16" name="Picture 15" descr="arch"/>
          <p:cNvPicPr>
            <a:picLocks noChangeAspect="1"/>
          </p:cNvPicPr>
          <p:nvPr/>
        </p:nvPicPr>
        <p:blipFill>
          <a:blip r:embed="rId2"/>
          <a:stretch>
            <a:fillRect/>
          </a:stretch>
        </p:blipFill>
        <p:spPr>
          <a:xfrm>
            <a:off x="1219200" y="1790700"/>
            <a:ext cx="16357600" cy="7812405"/>
          </a:xfrm>
          <a:prstGeom prst="rect">
            <a:avLst/>
          </a:prstGeom>
        </p:spPr>
      </p:pic>
      <p:sp>
        <p:nvSpPr>
          <p:cNvPr id="17" name="TextBox 13"/>
          <p:cNvSpPr txBox="1"/>
          <p:nvPr/>
        </p:nvSpPr>
        <p:spPr>
          <a:xfrm>
            <a:off x="3124125" y="-114234"/>
            <a:ext cx="11453010" cy="1560830"/>
          </a:xfrm>
          <a:prstGeom prst="rect">
            <a:avLst/>
          </a:prstGeom>
        </p:spPr>
        <p:txBody>
          <a:bodyPr lIns="0" tIns="0" rIns="0" bIns="0" rtlCol="0" anchor="t">
            <a:spAutoFit/>
          </a:bodyPr>
          <a:p>
            <a:pPr algn="ctr">
              <a:lnSpc>
                <a:spcPts val="12175"/>
              </a:lnSpc>
            </a:pPr>
            <a:r>
              <a:rPr lang="en-IN" altLang="en-US" sz="8000">
                <a:solidFill>
                  <a:srgbClr val="6E4823"/>
                </a:solidFill>
                <a:latin typeface="Kingred Modern"/>
                <a:ea typeface="Kingred Modern"/>
                <a:cs typeface="Kingred Modern"/>
                <a:sym typeface="Kingred Modern"/>
              </a:rPr>
              <a:t>Architecture Diagram</a:t>
            </a:r>
            <a:endParaRPr lang="en-IN" altLang="en-US" sz="8000">
              <a:solidFill>
                <a:srgbClr val="6E4823"/>
              </a:solidFill>
              <a:latin typeface="Kingred Modern"/>
              <a:ea typeface="Kingred Modern"/>
              <a:cs typeface="Kingred Modern"/>
              <a:sym typeface="Kingred Moder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pic>
        <p:nvPicPr>
          <p:cNvPr id="3" name="Picture 2" descr="FLOWCHART VROP"/>
          <p:cNvPicPr>
            <a:picLocks noChangeAspect="1"/>
          </p:cNvPicPr>
          <p:nvPr/>
        </p:nvPicPr>
        <p:blipFill>
          <a:blip r:embed="rId2"/>
          <a:stretch>
            <a:fillRect/>
          </a:stretch>
        </p:blipFill>
        <p:spPr>
          <a:xfrm>
            <a:off x="181610" y="370205"/>
            <a:ext cx="18041620" cy="93110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Freeform 3"/>
          <p:cNvSpPr/>
          <p:nvPr/>
        </p:nvSpPr>
        <p:spPr>
          <a:xfrm rot="-5400000">
            <a:off x="14145104" y="9363075"/>
            <a:ext cx="2902990" cy="3303545"/>
          </a:xfrm>
          <a:custGeom>
            <a:avLst/>
            <a:gdLst/>
            <a:ahLst/>
            <a:cxnLst/>
            <a:rect l="l" t="t" r="r" b="b"/>
            <a:pathLst>
              <a:path w="2902990" h="3303545">
                <a:moveTo>
                  <a:pt x="0" y="0"/>
                </a:moveTo>
                <a:lnTo>
                  <a:pt x="2902990" y="0"/>
                </a:lnTo>
                <a:lnTo>
                  <a:pt x="2902990" y="3303545"/>
                </a:lnTo>
                <a:lnTo>
                  <a:pt x="0" y="3303545"/>
                </a:lnTo>
                <a:lnTo>
                  <a:pt x="0" y="0"/>
                </a:lnTo>
                <a:close/>
              </a:path>
            </a:pathLst>
          </a:custGeom>
          <a:blipFill>
            <a:blip r:embed="rId2"/>
            <a:stretch>
              <a:fillRect/>
            </a:stretch>
          </a:blipFill>
        </p:spPr>
      </p:sp>
      <p:sp>
        <p:nvSpPr>
          <p:cNvPr id="4" name="Freeform 4"/>
          <p:cNvSpPr/>
          <p:nvPr/>
        </p:nvSpPr>
        <p:spPr>
          <a:xfrm>
            <a:off x="16687846" y="8572364"/>
            <a:ext cx="2840504" cy="2623915"/>
          </a:xfrm>
          <a:custGeom>
            <a:avLst/>
            <a:gdLst/>
            <a:ahLst/>
            <a:cxnLst/>
            <a:rect l="l" t="t" r="r" b="b"/>
            <a:pathLst>
              <a:path w="2840504" h="2623915">
                <a:moveTo>
                  <a:pt x="0" y="0"/>
                </a:moveTo>
                <a:lnTo>
                  <a:pt x="2840504" y="0"/>
                </a:lnTo>
                <a:lnTo>
                  <a:pt x="2840504" y="2623916"/>
                </a:lnTo>
                <a:lnTo>
                  <a:pt x="0" y="2623916"/>
                </a:lnTo>
                <a:lnTo>
                  <a:pt x="0" y="0"/>
                </a:lnTo>
                <a:close/>
              </a:path>
            </a:pathLst>
          </a:custGeom>
          <a:blipFill>
            <a:blip r:embed="rId3"/>
            <a:stretch>
              <a:fillRect/>
            </a:stretch>
          </a:blipFill>
        </p:spPr>
      </p:sp>
      <p:sp>
        <p:nvSpPr>
          <p:cNvPr id="5" name="Freeform 5"/>
          <p:cNvSpPr/>
          <p:nvPr/>
        </p:nvSpPr>
        <p:spPr>
          <a:xfrm rot="735098">
            <a:off x="17406296" y="6490691"/>
            <a:ext cx="2136488" cy="1973581"/>
          </a:xfrm>
          <a:custGeom>
            <a:avLst/>
            <a:gdLst/>
            <a:ahLst/>
            <a:cxnLst/>
            <a:rect l="l" t="t" r="r" b="b"/>
            <a:pathLst>
              <a:path w="2136488" h="1973581">
                <a:moveTo>
                  <a:pt x="0" y="0"/>
                </a:moveTo>
                <a:lnTo>
                  <a:pt x="2136488" y="0"/>
                </a:lnTo>
                <a:lnTo>
                  <a:pt x="2136488" y="1973581"/>
                </a:lnTo>
                <a:lnTo>
                  <a:pt x="0" y="1973581"/>
                </a:lnTo>
                <a:lnTo>
                  <a:pt x="0" y="0"/>
                </a:lnTo>
                <a:close/>
              </a:path>
            </a:pathLst>
          </a:custGeom>
          <a:blipFill>
            <a:blip r:embed="rId3"/>
            <a:stretch>
              <a:fillRect/>
            </a:stretch>
          </a:blipFill>
        </p:spPr>
      </p:sp>
      <p:sp>
        <p:nvSpPr>
          <p:cNvPr id="6" name="Freeform 6"/>
          <p:cNvSpPr/>
          <p:nvPr/>
        </p:nvSpPr>
        <p:spPr>
          <a:xfrm rot="3880940" flipH="1">
            <a:off x="-1548392" y="765810"/>
            <a:ext cx="2769800" cy="4228703"/>
          </a:xfrm>
          <a:custGeom>
            <a:avLst/>
            <a:gdLst/>
            <a:ahLst/>
            <a:cxnLst/>
            <a:rect l="l" t="t" r="r" b="b"/>
            <a:pathLst>
              <a:path w="2769800" h="4228703">
                <a:moveTo>
                  <a:pt x="2769800" y="0"/>
                </a:moveTo>
                <a:lnTo>
                  <a:pt x="0" y="0"/>
                </a:lnTo>
                <a:lnTo>
                  <a:pt x="0" y="4228703"/>
                </a:lnTo>
                <a:lnTo>
                  <a:pt x="2769800" y="4228703"/>
                </a:lnTo>
                <a:lnTo>
                  <a:pt x="2769800" y="0"/>
                </a:lnTo>
                <a:close/>
              </a:path>
            </a:pathLst>
          </a:custGeom>
          <a:blipFill>
            <a:blip r:embed="rId4"/>
            <a:stretch>
              <a:fillRect/>
            </a:stretch>
          </a:blipFill>
        </p:spPr>
      </p:sp>
      <p:sp>
        <p:nvSpPr>
          <p:cNvPr id="7" name="Freeform 7"/>
          <p:cNvSpPr/>
          <p:nvPr/>
        </p:nvSpPr>
        <p:spPr>
          <a:xfrm rot="2700000" flipH="1">
            <a:off x="-1573676" y="-2273038"/>
            <a:ext cx="1568017" cy="3957141"/>
          </a:xfrm>
          <a:custGeom>
            <a:avLst/>
            <a:gdLst/>
            <a:ahLst/>
            <a:cxnLst/>
            <a:rect l="l" t="t" r="r" b="b"/>
            <a:pathLst>
              <a:path w="1568017" h="3957141">
                <a:moveTo>
                  <a:pt x="1568017" y="0"/>
                </a:moveTo>
                <a:lnTo>
                  <a:pt x="0" y="0"/>
                </a:lnTo>
                <a:lnTo>
                  <a:pt x="0" y="3957140"/>
                </a:lnTo>
                <a:lnTo>
                  <a:pt x="1568017" y="3957140"/>
                </a:lnTo>
                <a:lnTo>
                  <a:pt x="1568017" y="0"/>
                </a:lnTo>
                <a:close/>
              </a:path>
            </a:pathLst>
          </a:custGeom>
          <a:blipFill>
            <a:blip r:embed="rId5"/>
            <a:stretch>
              <a:fillRect/>
            </a:stretch>
          </a:blipFill>
        </p:spPr>
      </p:sp>
      <p:sp>
        <p:nvSpPr>
          <p:cNvPr id="8" name="Freeform 8"/>
          <p:cNvSpPr/>
          <p:nvPr/>
        </p:nvSpPr>
        <p:spPr>
          <a:xfrm rot="8862344">
            <a:off x="565031" y="-3409470"/>
            <a:ext cx="4757812" cy="4634023"/>
          </a:xfrm>
          <a:custGeom>
            <a:avLst/>
            <a:gdLst/>
            <a:ahLst/>
            <a:cxnLst/>
            <a:rect l="l" t="t" r="r" b="b"/>
            <a:pathLst>
              <a:path w="4757812" h="4634023">
                <a:moveTo>
                  <a:pt x="0" y="0"/>
                </a:moveTo>
                <a:lnTo>
                  <a:pt x="4757812" y="0"/>
                </a:lnTo>
                <a:lnTo>
                  <a:pt x="4757812" y="4634023"/>
                </a:lnTo>
                <a:lnTo>
                  <a:pt x="0" y="4634023"/>
                </a:lnTo>
                <a:lnTo>
                  <a:pt x="0" y="0"/>
                </a:lnTo>
                <a:close/>
              </a:path>
            </a:pathLst>
          </a:custGeom>
          <a:blipFill>
            <a:blip r:embed="rId6"/>
            <a:stretch>
              <a:fillRect/>
            </a:stretch>
          </a:blipFill>
        </p:spPr>
      </p:sp>
      <p:sp>
        <p:nvSpPr>
          <p:cNvPr id="9" name="Freeform 9"/>
          <p:cNvSpPr/>
          <p:nvPr/>
        </p:nvSpPr>
        <p:spPr>
          <a:xfrm>
            <a:off x="13639569" y="-4381803"/>
            <a:ext cx="7220316" cy="6949554"/>
          </a:xfrm>
          <a:custGeom>
            <a:avLst/>
            <a:gdLst/>
            <a:ahLst/>
            <a:cxnLst/>
            <a:rect l="l" t="t" r="r" b="b"/>
            <a:pathLst>
              <a:path w="7220316" h="6949554">
                <a:moveTo>
                  <a:pt x="0" y="0"/>
                </a:moveTo>
                <a:lnTo>
                  <a:pt x="7220316" y="0"/>
                </a:lnTo>
                <a:lnTo>
                  <a:pt x="7220316" y="6949554"/>
                </a:lnTo>
                <a:lnTo>
                  <a:pt x="0" y="6949554"/>
                </a:lnTo>
                <a:lnTo>
                  <a:pt x="0" y="0"/>
                </a:lnTo>
                <a:close/>
              </a:path>
            </a:pathLst>
          </a:custGeom>
          <a:blipFill>
            <a:blip r:embed="rId7"/>
            <a:stretch>
              <a:fillRect/>
            </a:stretch>
          </a:blipFill>
        </p:spPr>
      </p:sp>
      <p:sp>
        <p:nvSpPr>
          <p:cNvPr id="10" name="Freeform 10"/>
          <p:cNvSpPr/>
          <p:nvPr/>
        </p:nvSpPr>
        <p:spPr>
          <a:xfrm>
            <a:off x="-3961553" y="8496489"/>
            <a:ext cx="7467517" cy="7187485"/>
          </a:xfrm>
          <a:custGeom>
            <a:avLst/>
            <a:gdLst/>
            <a:ahLst/>
            <a:cxnLst/>
            <a:rect l="l" t="t" r="r" b="b"/>
            <a:pathLst>
              <a:path w="7467517" h="7187485">
                <a:moveTo>
                  <a:pt x="0" y="0"/>
                </a:moveTo>
                <a:lnTo>
                  <a:pt x="7467516" y="0"/>
                </a:lnTo>
                <a:lnTo>
                  <a:pt x="7467516" y="7187484"/>
                </a:lnTo>
                <a:lnTo>
                  <a:pt x="0" y="7187484"/>
                </a:lnTo>
                <a:lnTo>
                  <a:pt x="0" y="0"/>
                </a:lnTo>
                <a:close/>
              </a:path>
            </a:pathLst>
          </a:custGeom>
          <a:blipFill>
            <a:blip r:embed="rId7"/>
            <a:stretch>
              <a:fillRect/>
            </a:stretch>
          </a:blipFill>
        </p:spPr>
      </p:sp>
      <p:sp>
        <p:nvSpPr>
          <p:cNvPr id="11" name="Freeform 11"/>
          <p:cNvSpPr/>
          <p:nvPr/>
        </p:nvSpPr>
        <p:spPr>
          <a:xfrm>
            <a:off x="-1067050" y="9334800"/>
            <a:ext cx="3189446" cy="7187485"/>
          </a:xfrm>
          <a:custGeom>
            <a:avLst/>
            <a:gdLst/>
            <a:ahLst/>
            <a:cxnLst/>
            <a:rect l="l" t="t" r="r" b="b"/>
            <a:pathLst>
              <a:path w="3189446" h="7187485">
                <a:moveTo>
                  <a:pt x="0" y="0"/>
                </a:moveTo>
                <a:lnTo>
                  <a:pt x="3189447" y="0"/>
                </a:lnTo>
                <a:lnTo>
                  <a:pt x="3189447" y="7187484"/>
                </a:lnTo>
                <a:lnTo>
                  <a:pt x="0" y="7187484"/>
                </a:lnTo>
                <a:lnTo>
                  <a:pt x="0" y="0"/>
                </a:lnTo>
                <a:close/>
              </a:path>
            </a:pathLst>
          </a:custGeom>
          <a:blipFill>
            <a:blip r:embed="rId8"/>
            <a:stretch>
              <a:fillRect/>
            </a:stretch>
          </a:blipFill>
        </p:spPr>
      </p:sp>
      <p:sp>
        <p:nvSpPr>
          <p:cNvPr id="12" name="Freeform 12"/>
          <p:cNvSpPr/>
          <p:nvPr/>
        </p:nvSpPr>
        <p:spPr>
          <a:xfrm flipV="1">
            <a:off x="15487811" y="-4650415"/>
            <a:ext cx="3083865" cy="6949554"/>
          </a:xfrm>
          <a:custGeom>
            <a:avLst/>
            <a:gdLst/>
            <a:ahLst/>
            <a:cxnLst/>
            <a:rect l="l" t="t" r="r" b="b"/>
            <a:pathLst>
              <a:path w="3083865" h="6949554">
                <a:moveTo>
                  <a:pt x="0" y="6949554"/>
                </a:moveTo>
                <a:lnTo>
                  <a:pt x="3083865" y="6949554"/>
                </a:lnTo>
                <a:lnTo>
                  <a:pt x="3083865" y="0"/>
                </a:lnTo>
                <a:lnTo>
                  <a:pt x="0" y="0"/>
                </a:lnTo>
                <a:lnTo>
                  <a:pt x="0" y="6949554"/>
                </a:lnTo>
                <a:close/>
              </a:path>
            </a:pathLst>
          </a:custGeom>
          <a:blipFill>
            <a:blip r:embed="rId8"/>
            <a:stretch>
              <a:fillRect/>
            </a:stretch>
          </a:blipFill>
        </p:spPr>
      </p:sp>
      <p:sp>
        <p:nvSpPr>
          <p:cNvPr id="14" name="TextBox 14"/>
          <p:cNvSpPr txBox="1"/>
          <p:nvPr/>
        </p:nvSpPr>
        <p:spPr>
          <a:xfrm>
            <a:off x="3657600" y="576580"/>
            <a:ext cx="12722860" cy="1560830"/>
          </a:xfrm>
          <a:prstGeom prst="rect">
            <a:avLst/>
          </a:prstGeom>
        </p:spPr>
        <p:txBody>
          <a:bodyPr wrap="square" lIns="0" tIns="0" rIns="0" bIns="0" rtlCol="0" anchor="t">
            <a:spAutoFit/>
          </a:bodyPr>
          <a:lstStyle/>
          <a:p>
            <a:pPr algn="l">
              <a:lnSpc>
                <a:spcPts val="12175"/>
              </a:lnSpc>
            </a:pPr>
            <a:r>
              <a:rPr lang="en-US" sz="8700">
                <a:solidFill>
                  <a:srgbClr val="6E4823"/>
                </a:solidFill>
                <a:latin typeface="Kingred Modern"/>
                <a:ea typeface="Kingred Modern"/>
                <a:cs typeface="Kingred Modern"/>
                <a:sym typeface="Kingred Modern"/>
              </a:rPr>
              <a:t>Module Descriptions</a:t>
            </a:r>
            <a:endParaRPr lang="en-US" sz="8700">
              <a:solidFill>
                <a:srgbClr val="6E4823"/>
              </a:solidFill>
              <a:latin typeface="Kingred Modern"/>
              <a:ea typeface="Kingred Modern"/>
              <a:cs typeface="Kingred Modern"/>
              <a:sym typeface="Kingred Modern"/>
            </a:endParaRPr>
          </a:p>
        </p:txBody>
      </p:sp>
      <p:sp>
        <p:nvSpPr>
          <p:cNvPr id="15" name="TextBox 15"/>
          <p:cNvSpPr txBox="1"/>
          <p:nvPr/>
        </p:nvSpPr>
        <p:spPr>
          <a:xfrm>
            <a:off x="1600200" y="2779395"/>
            <a:ext cx="7852410" cy="3138805"/>
          </a:xfrm>
          <a:prstGeom prst="rect">
            <a:avLst/>
          </a:prstGeom>
        </p:spPr>
        <p:txBody>
          <a:bodyPr wrap="square" lIns="0" tIns="0" rIns="0" bIns="0" rtlCol="0" anchor="t">
            <a:spAutoFit/>
          </a:bodyPr>
          <a:lstStyle/>
          <a:p>
            <a:pPr algn="l">
              <a:lnSpc>
                <a:spcPct val="100000"/>
              </a:lnSpc>
            </a:pPr>
            <a:r>
              <a:rPr lang="en-US" sz="2400" b="1">
                <a:solidFill>
                  <a:schemeClr val="accent6">
                    <a:lumMod val="50000"/>
                  </a:schemeClr>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A. Crop Recommendation Module</a:t>
            </a:r>
            <a:endParaRPr lang="en-US" sz="2400" b="1">
              <a:solidFill>
                <a:schemeClr val="accent6">
                  <a:lumMod val="50000"/>
                </a:schemeClr>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342900" indent="-342900" algn="l">
              <a:lnSpc>
                <a:spcPct val="100000"/>
              </a:lnSpc>
              <a:buFont typeface="Arial" panose="020B0604020202020204" pitchFamily="34" charset="0"/>
              <a:buChar char="•"/>
            </a:pPr>
            <a:r>
              <a:rPr lang="en-US" sz="2000">
                <a:solidFill>
                  <a:schemeClr val="accent6">
                    <a:lumMod val="50000"/>
                  </a:schemeClr>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Purpose: This module recommends up to three suitable crops based on environmental conditions.</a:t>
            </a:r>
            <a:endParaRPr lang="en-US" sz="2000">
              <a:solidFill>
                <a:schemeClr val="accent6">
                  <a:lumMod val="50000"/>
                </a:schemeClr>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algn="l">
              <a:lnSpc>
                <a:spcPct val="100000"/>
              </a:lnSpc>
            </a:pPr>
            <a:r>
              <a:rPr lang="en-US" sz="2000">
                <a:solidFill>
                  <a:schemeClr val="accent6">
                    <a:lumMod val="50000"/>
                  </a:schemeClr>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Functionality:</a:t>
            </a:r>
            <a:endParaRPr lang="en-US" sz="2000">
              <a:solidFill>
                <a:schemeClr val="accent6">
                  <a:lumMod val="50000"/>
                </a:schemeClr>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342900" indent="-342900" algn="l">
              <a:lnSpc>
                <a:spcPct val="100000"/>
              </a:lnSpc>
              <a:buFont typeface="Arial" panose="020B0604020202020204" pitchFamily="34" charset="0"/>
              <a:buChar char="•"/>
            </a:pPr>
            <a:r>
              <a:rPr lang="en-US" sz="2000">
                <a:solidFill>
                  <a:schemeClr val="accent6">
                    <a:lumMod val="50000"/>
                  </a:schemeClr>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Utilizes a Random Forest model trained on crop recommendation data.</a:t>
            </a:r>
            <a:endParaRPr lang="en-US" sz="2000">
              <a:solidFill>
                <a:schemeClr val="accent6">
                  <a:lumMod val="50000"/>
                </a:schemeClr>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342900" indent="-342900" algn="l">
              <a:lnSpc>
                <a:spcPct val="100000"/>
              </a:lnSpc>
              <a:buFont typeface="Arial" panose="020B0604020202020204" pitchFamily="34" charset="0"/>
              <a:buChar char="•"/>
            </a:pPr>
            <a:r>
              <a:rPr lang="en-US" sz="2000">
                <a:solidFill>
                  <a:schemeClr val="accent6">
                    <a:lumMod val="50000"/>
                  </a:schemeClr>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Takes inputs such as temperature, humidity, rainfall, soil pH, and nutrient levels (Nitrogen, Phosphorus, Potassium).</a:t>
            </a:r>
            <a:endParaRPr lang="en-US" sz="2000">
              <a:solidFill>
                <a:schemeClr val="accent6">
                  <a:lumMod val="50000"/>
                </a:schemeClr>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342900" indent="-342900" algn="l">
              <a:lnSpc>
                <a:spcPct val="100000"/>
              </a:lnSpc>
              <a:buFont typeface="Arial" panose="020B0604020202020204" pitchFamily="34" charset="0"/>
              <a:buChar char="•"/>
            </a:pPr>
            <a:r>
              <a:rPr lang="en-US" sz="2000">
                <a:solidFill>
                  <a:schemeClr val="accent6">
                    <a:lumMod val="50000"/>
                  </a:schemeClr>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Predicts probabilities for each crop and sorts them to provide the top recommendations.</a:t>
            </a:r>
            <a:endParaRPr lang="en-US" sz="2000">
              <a:solidFill>
                <a:schemeClr val="accent6">
                  <a:lumMod val="50000"/>
                </a:schemeClr>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p:txBody>
      </p:sp>
      <p:sp>
        <p:nvSpPr>
          <p:cNvPr id="17" name="Text Box 16"/>
          <p:cNvSpPr txBox="1"/>
          <p:nvPr/>
        </p:nvSpPr>
        <p:spPr>
          <a:xfrm>
            <a:off x="10439400" y="2705100"/>
            <a:ext cx="7254240" cy="3074670"/>
          </a:xfrm>
          <a:prstGeom prst="rect">
            <a:avLst/>
          </a:prstGeom>
          <a:noFill/>
        </p:spPr>
        <p:txBody>
          <a:bodyPr wrap="square" rtlCol="0">
            <a:noAutofit/>
          </a:bodyPr>
          <a:p>
            <a:r>
              <a:rPr lang="en-US" sz="2400" b="1">
                <a:solidFill>
                  <a:schemeClr val="accent6">
                    <a:lumMod val="50000"/>
                  </a:schemeClr>
                </a:solidFill>
                <a:latin typeface="Helvetica World" panose="020B0500040000020004" charset="-122"/>
                <a:cs typeface="Helvetica World" panose="020B0500040000020004" charset="-122"/>
              </a:rPr>
              <a:t>B. Crop Yield Prediction Module</a:t>
            </a:r>
            <a:endParaRPr lang="en-US" sz="2400" b="1">
              <a:solidFill>
                <a:schemeClr val="accent6">
                  <a:lumMod val="50000"/>
                </a:schemeClr>
              </a:solidFill>
              <a:latin typeface="Helvetica World" panose="020B0500040000020004" charset="-122"/>
              <a:cs typeface="Helvetica World" panose="020B0500040000020004" charset="-122"/>
            </a:endParaRPr>
          </a:p>
          <a:p>
            <a:pPr marL="342900" indent="-342900">
              <a:buFont typeface="Arial" panose="020B0604020202020204" pitchFamily="34" charset="0"/>
              <a:buChar char="•"/>
            </a:pPr>
            <a:r>
              <a:rPr lang="en-US" sz="2000">
                <a:solidFill>
                  <a:schemeClr val="accent6">
                    <a:lumMod val="50000"/>
                  </a:schemeClr>
                </a:solidFill>
                <a:latin typeface="Helvetica World" panose="020B0500040000020004" charset="-122"/>
                <a:cs typeface="Helvetica World" panose="020B0500040000020004" charset="-122"/>
              </a:rPr>
              <a:t>Purpose: To predict the yield of a specific crop given various parameters.</a:t>
            </a:r>
            <a:endParaRPr lang="en-US" sz="2000">
              <a:solidFill>
                <a:schemeClr val="accent6">
                  <a:lumMod val="50000"/>
                </a:schemeClr>
              </a:solidFill>
              <a:latin typeface="Helvetica World" panose="020B0500040000020004" charset="-122"/>
              <a:cs typeface="Helvetica World" panose="020B0500040000020004" charset="-122"/>
            </a:endParaRPr>
          </a:p>
          <a:p>
            <a:r>
              <a:rPr lang="en-US" sz="2000">
                <a:solidFill>
                  <a:schemeClr val="accent6">
                    <a:lumMod val="50000"/>
                  </a:schemeClr>
                </a:solidFill>
                <a:latin typeface="Helvetica World" panose="020B0500040000020004" charset="-122"/>
                <a:cs typeface="Helvetica World" panose="020B0500040000020004" charset="-122"/>
              </a:rPr>
              <a:t>Functionality:</a:t>
            </a:r>
            <a:endParaRPr lang="en-US" sz="2000">
              <a:solidFill>
                <a:schemeClr val="accent6">
                  <a:lumMod val="50000"/>
                </a:schemeClr>
              </a:solidFill>
              <a:latin typeface="Helvetica World" panose="020B0500040000020004" charset="-122"/>
              <a:cs typeface="Helvetica World" panose="020B0500040000020004" charset="-122"/>
            </a:endParaRPr>
          </a:p>
          <a:p>
            <a:pPr marL="342900" indent="-342900">
              <a:buFont typeface="Arial" panose="020B0604020202020204" pitchFamily="34" charset="0"/>
              <a:buChar char="•"/>
            </a:pPr>
            <a:r>
              <a:rPr lang="en-US" sz="2000">
                <a:solidFill>
                  <a:schemeClr val="accent6">
                    <a:lumMod val="50000"/>
                  </a:schemeClr>
                </a:solidFill>
                <a:latin typeface="Helvetica World" panose="020B0500040000020004" charset="-122"/>
                <a:cs typeface="Helvetica World" panose="020B0500040000020004" charset="-122"/>
              </a:rPr>
              <a:t>Trains a Random Forest model on crop yield data.</a:t>
            </a:r>
            <a:endParaRPr lang="en-US" sz="2000">
              <a:solidFill>
                <a:schemeClr val="accent6">
                  <a:lumMod val="50000"/>
                </a:schemeClr>
              </a:solidFill>
              <a:latin typeface="Helvetica World" panose="020B0500040000020004" charset="-122"/>
              <a:cs typeface="Helvetica World" panose="020B0500040000020004" charset="-122"/>
            </a:endParaRPr>
          </a:p>
          <a:p>
            <a:pPr marL="342900" indent="-342900">
              <a:buFont typeface="Arial" panose="020B0604020202020204" pitchFamily="34" charset="0"/>
              <a:buChar char="•"/>
            </a:pPr>
            <a:r>
              <a:rPr lang="en-US" sz="2000">
                <a:solidFill>
                  <a:schemeClr val="accent6">
                    <a:lumMod val="50000"/>
                  </a:schemeClr>
                </a:solidFill>
                <a:latin typeface="Helvetica World" panose="020B0500040000020004" charset="-122"/>
                <a:cs typeface="Helvetica World" panose="020B0500040000020004" charset="-122"/>
              </a:rPr>
              <a:t>Inputs required include temperature, humidity, soil moisture, area, and crop type.</a:t>
            </a:r>
            <a:endParaRPr lang="en-US" sz="2000">
              <a:solidFill>
                <a:schemeClr val="accent6">
                  <a:lumMod val="50000"/>
                </a:schemeClr>
              </a:solidFill>
              <a:latin typeface="Helvetica World" panose="020B0500040000020004" charset="-122"/>
              <a:cs typeface="Helvetica World" panose="020B0500040000020004" charset="-122"/>
            </a:endParaRPr>
          </a:p>
          <a:p>
            <a:pPr marL="342900" indent="-342900">
              <a:buFont typeface="Arial" panose="020B0604020202020204" pitchFamily="34" charset="0"/>
              <a:buChar char="•"/>
            </a:pPr>
            <a:r>
              <a:rPr lang="en-US" sz="2000">
                <a:solidFill>
                  <a:schemeClr val="accent6">
                    <a:lumMod val="50000"/>
                  </a:schemeClr>
                </a:solidFill>
                <a:latin typeface="Helvetica World" panose="020B0500040000020004" charset="-122"/>
                <a:cs typeface="Helvetica World" panose="020B0500040000020004" charset="-122"/>
              </a:rPr>
              <a:t>Returns the predicted yield along with model performance metrics (R² and RMSE).</a:t>
            </a:r>
            <a:endParaRPr lang="en-US" sz="2000">
              <a:solidFill>
                <a:schemeClr val="accent6">
                  <a:lumMod val="50000"/>
                </a:schemeClr>
              </a:solidFill>
              <a:latin typeface="Helvetica World" panose="020B0500040000020004" charset="-122"/>
              <a:cs typeface="Helvetica World" panose="020B0500040000020004" charset="-122"/>
            </a:endParaRPr>
          </a:p>
        </p:txBody>
      </p:sp>
      <p:sp>
        <p:nvSpPr>
          <p:cNvPr id="18" name="Text Box 17"/>
          <p:cNvSpPr txBox="1"/>
          <p:nvPr/>
        </p:nvSpPr>
        <p:spPr>
          <a:xfrm>
            <a:off x="1600200" y="6560820"/>
            <a:ext cx="7543800" cy="2306955"/>
          </a:xfrm>
          <a:prstGeom prst="rect">
            <a:avLst/>
          </a:prstGeom>
          <a:noFill/>
        </p:spPr>
        <p:txBody>
          <a:bodyPr wrap="square" rtlCol="0">
            <a:spAutoFit/>
          </a:bodyPr>
          <a:p>
            <a:r>
              <a:rPr lang="en-US" sz="2400" b="1">
                <a:solidFill>
                  <a:schemeClr val="accent6">
                    <a:lumMod val="50000"/>
                  </a:schemeClr>
                </a:solidFill>
              </a:rPr>
              <a:t>C. Seasonal Yield Forecasting Module</a:t>
            </a:r>
            <a:endParaRPr lang="en-US" sz="2400" b="1">
              <a:solidFill>
                <a:schemeClr val="accent6">
                  <a:lumMod val="50000"/>
                </a:schemeClr>
              </a:solidFill>
            </a:endParaRPr>
          </a:p>
          <a:p>
            <a:pPr marL="342900" indent="-342900">
              <a:buFont typeface="Arial" panose="020B0604020202020204" pitchFamily="34" charset="0"/>
              <a:buChar char="•"/>
            </a:pPr>
            <a:r>
              <a:rPr lang="en-US" sz="2000">
                <a:solidFill>
                  <a:schemeClr val="accent6">
                    <a:lumMod val="50000"/>
                  </a:schemeClr>
                </a:solidFill>
              </a:rPr>
              <a:t>Purpose: To forecast the best crop for a given season and region.</a:t>
            </a:r>
            <a:endParaRPr lang="en-US" sz="2000">
              <a:solidFill>
                <a:schemeClr val="accent6">
                  <a:lumMod val="50000"/>
                </a:schemeClr>
              </a:solidFill>
            </a:endParaRPr>
          </a:p>
          <a:p>
            <a:r>
              <a:rPr lang="en-US" sz="2000">
                <a:solidFill>
                  <a:schemeClr val="accent6">
                    <a:lumMod val="50000"/>
                  </a:schemeClr>
                </a:solidFill>
              </a:rPr>
              <a:t>Functionality:</a:t>
            </a:r>
            <a:endParaRPr lang="en-US" sz="2000">
              <a:solidFill>
                <a:schemeClr val="accent6">
                  <a:lumMod val="50000"/>
                </a:schemeClr>
              </a:solidFill>
            </a:endParaRPr>
          </a:p>
          <a:p>
            <a:pPr marL="342900" indent="-342900">
              <a:buFont typeface="Arial" panose="020B0604020202020204" pitchFamily="34" charset="0"/>
              <a:buChar char="•"/>
            </a:pPr>
            <a:r>
              <a:rPr lang="en-US" sz="2000">
                <a:solidFill>
                  <a:schemeClr val="accent6">
                    <a:lumMod val="50000"/>
                  </a:schemeClr>
                </a:solidFill>
              </a:rPr>
              <a:t>Filters historical production data based on the specified season and district.</a:t>
            </a:r>
            <a:endParaRPr lang="en-US" sz="2000">
              <a:solidFill>
                <a:schemeClr val="accent6">
                  <a:lumMod val="50000"/>
                </a:schemeClr>
              </a:solidFill>
            </a:endParaRPr>
          </a:p>
          <a:p>
            <a:pPr marL="342900" indent="-342900">
              <a:buFont typeface="Arial" panose="020B0604020202020204" pitchFamily="34" charset="0"/>
              <a:buChar char="•"/>
            </a:pPr>
            <a:r>
              <a:rPr lang="en-US" sz="2000">
                <a:solidFill>
                  <a:schemeClr val="accent6">
                    <a:lumMod val="50000"/>
                  </a:schemeClr>
                </a:solidFill>
              </a:rPr>
              <a:t>Computes average production to identify the crop with the highest yield for the given conditions.</a:t>
            </a:r>
            <a:endParaRPr lang="en-US" sz="2000">
              <a:solidFill>
                <a:schemeClr val="accent6">
                  <a:lumMod val="50000"/>
                </a:schemeClr>
              </a:solidFill>
            </a:endParaRPr>
          </a:p>
        </p:txBody>
      </p:sp>
      <p:sp>
        <p:nvSpPr>
          <p:cNvPr id="19" name="Text Box 18"/>
          <p:cNvSpPr txBox="1"/>
          <p:nvPr/>
        </p:nvSpPr>
        <p:spPr>
          <a:xfrm>
            <a:off x="10591800" y="6560820"/>
            <a:ext cx="6309360" cy="1999615"/>
          </a:xfrm>
          <a:prstGeom prst="rect">
            <a:avLst/>
          </a:prstGeom>
          <a:noFill/>
        </p:spPr>
        <p:txBody>
          <a:bodyPr wrap="square" rtlCol="0">
            <a:spAutoFit/>
          </a:bodyPr>
          <a:p>
            <a:r>
              <a:rPr lang="en-US" sz="2400" b="1">
                <a:solidFill>
                  <a:schemeClr val="accent6">
                    <a:lumMod val="50000"/>
                  </a:schemeClr>
                </a:solidFill>
              </a:rPr>
              <a:t>D. Production Efficiency Calculation Module</a:t>
            </a:r>
            <a:endParaRPr lang="en-US" sz="2400" b="1">
              <a:solidFill>
                <a:schemeClr val="accent6">
                  <a:lumMod val="50000"/>
                </a:schemeClr>
              </a:solidFill>
            </a:endParaRPr>
          </a:p>
          <a:p>
            <a:pPr marL="285750" indent="-285750">
              <a:buFont typeface="Arial" panose="020B0604020202020204" pitchFamily="34" charset="0"/>
              <a:buChar char="•"/>
            </a:pPr>
            <a:r>
              <a:rPr lang="en-US" sz="2000">
                <a:solidFill>
                  <a:schemeClr val="accent6">
                    <a:lumMod val="50000"/>
                  </a:schemeClr>
                </a:solidFill>
              </a:rPr>
              <a:t>Purpose: To calculate the production efficiency of crops.</a:t>
            </a:r>
            <a:endParaRPr lang="en-US" sz="2000">
              <a:solidFill>
                <a:schemeClr val="accent6">
                  <a:lumMod val="50000"/>
                </a:schemeClr>
              </a:solidFill>
            </a:endParaRPr>
          </a:p>
          <a:p>
            <a:r>
              <a:rPr lang="en-US" sz="2000">
                <a:solidFill>
                  <a:schemeClr val="accent6">
                    <a:lumMod val="50000"/>
                  </a:schemeClr>
                </a:solidFill>
              </a:rPr>
              <a:t>Functionality:</a:t>
            </a:r>
            <a:endParaRPr lang="en-US" sz="2000">
              <a:solidFill>
                <a:schemeClr val="accent6">
                  <a:lumMod val="50000"/>
                </a:schemeClr>
              </a:solidFill>
            </a:endParaRPr>
          </a:p>
          <a:p>
            <a:pPr marL="285750" indent="-285750">
              <a:buFont typeface="Arial" panose="020B0604020202020204" pitchFamily="34" charset="0"/>
              <a:buChar char="•"/>
            </a:pPr>
            <a:r>
              <a:rPr lang="en-US" sz="2000">
                <a:solidFill>
                  <a:schemeClr val="accent6">
                    <a:lumMod val="50000"/>
                  </a:schemeClr>
                </a:solidFill>
              </a:rPr>
              <a:t>Aggregates data to compute the average production per area for each crop.</a:t>
            </a:r>
            <a:endParaRPr lang="en-US" sz="2000">
              <a:solidFill>
                <a:schemeClr val="accent6">
                  <a:lumMod val="50000"/>
                </a:schemeClr>
              </a:solidFill>
            </a:endParaRPr>
          </a:p>
          <a:p>
            <a:pPr marL="285750" indent="-285750">
              <a:buFont typeface="Arial" panose="020B0604020202020204" pitchFamily="34" charset="0"/>
              <a:buChar char="•"/>
            </a:pPr>
            <a:r>
              <a:rPr lang="en-US" sz="2000">
                <a:solidFill>
                  <a:schemeClr val="accent6">
                    <a:lumMod val="50000"/>
                  </a:schemeClr>
                </a:solidFill>
              </a:rPr>
              <a:t>Returns a summary of production efficiency by crop.</a:t>
            </a:r>
            <a:endParaRPr lang="en-US" sz="2000">
              <a:solidFill>
                <a:schemeClr val="accent6">
                  <a:lumMod val="50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38888" b="-38888"/>
            </a:stretch>
          </a:blipFill>
        </p:spPr>
      </p:sp>
      <p:sp>
        <p:nvSpPr>
          <p:cNvPr id="3" name="Freeform 3"/>
          <p:cNvSpPr/>
          <p:nvPr/>
        </p:nvSpPr>
        <p:spPr>
          <a:xfrm rot="-5400000">
            <a:off x="14145104" y="9363075"/>
            <a:ext cx="2902990" cy="3303545"/>
          </a:xfrm>
          <a:custGeom>
            <a:avLst/>
            <a:gdLst/>
            <a:ahLst/>
            <a:cxnLst/>
            <a:rect l="l" t="t" r="r" b="b"/>
            <a:pathLst>
              <a:path w="2902990" h="3303545">
                <a:moveTo>
                  <a:pt x="0" y="0"/>
                </a:moveTo>
                <a:lnTo>
                  <a:pt x="2902990" y="0"/>
                </a:lnTo>
                <a:lnTo>
                  <a:pt x="2902990" y="3303545"/>
                </a:lnTo>
                <a:lnTo>
                  <a:pt x="0" y="3303545"/>
                </a:lnTo>
                <a:lnTo>
                  <a:pt x="0" y="0"/>
                </a:lnTo>
                <a:close/>
              </a:path>
            </a:pathLst>
          </a:custGeom>
          <a:blipFill>
            <a:blip r:embed="rId2"/>
            <a:stretch>
              <a:fillRect/>
            </a:stretch>
          </a:blipFill>
        </p:spPr>
      </p:sp>
      <p:sp>
        <p:nvSpPr>
          <p:cNvPr id="4" name="Freeform 4"/>
          <p:cNvSpPr/>
          <p:nvPr/>
        </p:nvSpPr>
        <p:spPr>
          <a:xfrm>
            <a:off x="16687846" y="8572364"/>
            <a:ext cx="2840504" cy="2623915"/>
          </a:xfrm>
          <a:custGeom>
            <a:avLst/>
            <a:gdLst/>
            <a:ahLst/>
            <a:cxnLst/>
            <a:rect l="l" t="t" r="r" b="b"/>
            <a:pathLst>
              <a:path w="2840504" h="2623915">
                <a:moveTo>
                  <a:pt x="0" y="0"/>
                </a:moveTo>
                <a:lnTo>
                  <a:pt x="2840504" y="0"/>
                </a:lnTo>
                <a:lnTo>
                  <a:pt x="2840504" y="2623916"/>
                </a:lnTo>
                <a:lnTo>
                  <a:pt x="0" y="2623916"/>
                </a:lnTo>
                <a:lnTo>
                  <a:pt x="0" y="0"/>
                </a:lnTo>
                <a:close/>
              </a:path>
            </a:pathLst>
          </a:custGeom>
          <a:blipFill>
            <a:blip r:embed="rId3"/>
            <a:stretch>
              <a:fillRect/>
            </a:stretch>
          </a:blipFill>
        </p:spPr>
      </p:sp>
      <p:sp>
        <p:nvSpPr>
          <p:cNvPr id="5" name="Freeform 5"/>
          <p:cNvSpPr/>
          <p:nvPr/>
        </p:nvSpPr>
        <p:spPr>
          <a:xfrm rot="735098">
            <a:off x="17406296" y="6490691"/>
            <a:ext cx="2136488" cy="1973581"/>
          </a:xfrm>
          <a:custGeom>
            <a:avLst/>
            <a:gdLst/>
            <a:ahLst/>
            <a:cxnLst/>
            <a:rect l="l" t="t" r="r" b="b"/>
            <a:pathLst>
              <a:path w="2136488" h="1973581">
                <a:moveTo>
                  <a:pt x="0" y="0"/>
                </a:moveTo>
                <a:lnTo>
                  <a:pt x="2136488" y="0"/>
                </a:lnTo>
                <a:lnTo>
                  <a:pt x="2136488" y="1973581"/>
                </a:lnTo>
                <a:lnTo>
                  <a:pt x="0" y="1973581"/>
                </a:lnTo>
                <a:lnTo>
                  <a:pt x="0" y="0"/>
                </a:lnTo>
                <a:close/>
              </a:path>
            </a:pathLst>
          </a:custGeom>
          <a:blipFill>
            <a:blip r:embed="rId3"/>
            <a:stretch>
              <a:fillRect/>
            </a:stretch>
          </a:blipFill>
        </p:spPr>
      </p:sp>
      <p:sp>
        <p:nvSpPr>
          <p:cNvPr id="6" name="Freeform 6"/>
          <p:cNvSpPr/>
          <p:nvPr/>
        </p:nvSpPr>
        <p:spPr>
          <a:xfrm rot="3880940" flipH="1">
            <a:off x="-1548392" y="765810"/>
            <a:ext cx="2769800" cy="4228703"/>
          </a:xfrm>
          <a:custGeom>
            <a:avLst/>
            <a:gdLst/>
            <a:ahLst/>
            <a:cxnLst/>
            <a:rect l="l" t="t" r="r" b="b"/>
            <a:pathLst>
              <a:path w="2769800" h="4228703">
                <a:moveTo>
                  <a:pt x="2769800" y="0"/>
                </a:moveTo>
                <a:lnTo>
                  <a:pt x="0" y="0"/>
                </a:lnTo>
                <a:lnTo>
                  <a:pt x="0" y="4228703"/>
                </a:lnTo>
                <a:lnTo>
                  <a:pt x="2769800" y="4228703"/>
                </a:lnTo>
                <a:lnTo>
                  <a:pt x="2769800" y="0"/>
                </a:lnTo>
                <a:close/>
              </a:path>
            </a:pathLst>
          </a:custGeom>
          <a:blipFill>
            <a:blip r:embed="rId4"/>
            <a:stretch>
              <a:fillRect/>
            </a:stretch>
          </a:blipFill>
        </p:spPr>
      </p:sp>
      <p:sp>
        <p:nvSpPr>
          <p:cNvPr id="7" name="Freeform 7"/>
          <p:cNvSpPr/>
          <p:nvPr/>
        </p:nvSpPr>
        <p:spPr>
          <a:xfrm rot="2700000" flipH="1">
            <a:off x="-1573676" y="-2273038"/>
            <a:ext cx="1568017" cy="3957141"/>
          </a:xfrm>
          <a:custGeom>
            <a:avLst/>
            <a:gdLst/>
            <a:ahLst/>
            <a:cxnLst/>
            <a:rect l="l" t="t" r="r" b="b"/>
            <a:pathLst>
              <a:path w="1568017" h="3957141">
                <a:moveTo>
                  <a:pt x="1568017" y="0"/>
                </a:moveTo>
                <a:lnTo>
                  <a:pt x="0" y="0"/>
                </a:lnTo>
                <a:lnTo>
                  <a:pt x="0" y="3957140"/>
                </a:lnTo>
                <a:lnTo>
                  <a:pt x="1568017" y="3957140"/>
                </a:lnTo>
                <a:lnTo>
                  <a:pt x="1568017" y="0"/>
                </a:lnTo>
                <a:close/>
              </a:path>
            </a:pathLst>
          </a:custGeom>
          <a:blipFill>
            <a:blip r:embed="rId5"/>
            <a:stretch>
              <a:fillRect/>
            </a:stretch>
          </a:blipFill>
        </p:spPr>
      </p:sp>
      <p:sp>
        <p:nvSpPr>
          <p:cNvPr id="8" name="Freeform 8"/>
          <p:cNvSpPr/>
          <p:nvPr/>
        </p:nvSpPr>
        <p:spPr>
          <a:xfrm rot="8862344">
            <a:off x="565031" y="-3409470"/>
            <a:ext cx="4757812" cy="4634023"/>
          </a:xfrm>
          <a:custGeom>
            <a:avLst/>
            <a:gdLst/>
            <a:ahLst/>
            <a:cxnLst/>
            <a:rect l="l" t="t" r="r" b="b"/>
            <a:pathLst>
              <a:path w="4757812" h="4634023">
                <a:moveTo>
                  <a:pt x="0" y="0"/>
                </a:moveTo>
                <a:lnTo>
                  <a:pt x="4757812" y="0"/>
                </a:lnTo>
                <a:lnTo>
                  <a:pt x="4757812" y="4634023"/>
                </a:lnTo>
                <a:lnTo>
                  <a:pt x="0" y="4634023"/>
                </a:lnTo>
                <a:lnTo>
                  <a:pt x="0" y="0"/>
                </a:lnTo>
                <a:close/>
              </a:path>
            </a:pathLst>
          </a:custGeom>
          <a:blipFill>
            <a:blip r:embed="rId6"/>
            <a:stretch>
              <a:fillRect/>
            </a:stretch>
          </a:blipFill>
        </p:spPr>
      </p:sp>
      <p:sp>
        <p:nvSpPr>
          <p:cNvPr id="9" name="Freeform 9"/>
          <p:cNvSpPr/>
          <p:nvPr/>
        </p:nvSpPr>
        <p:spPr>
          <a:xfrm>
            <a:off x="13639569" y="-4381803"/>
            <a:ext cx="7220316" cy="6949554"/>
          </a:xfrm>
          <a:custGeom>
            <a:avLst/>
            <a:gdLst/>
            <a:ahLst/>
            <a:cxnLst/>
            <a:rect l="l" t="t" r="r" b="b"/>
            <a:pathLst>
              <a:path w="7220316" h="6949554">
                <a:moveTo>
                  <a:pt x="0" y="0"/>
                </a:moveTo>
                <a:lnTo>
                  <a:pt x="7220316" y="0"/>
                </a:lnTo>
                <a:lnTo>
                  <a:pt x="7220316" y="6949554"/>
                </a:lnTo>
                <a:lnTo>
                  <a:pt x="0" y="6949554"/>
                </a:lnTo>
                <a:lnTo>
                  <a:pt x="0" y="0"/>
                </a:lnTo>
                <a:close/>
              </a:path>
            </a:pathLst>
          </a:custGeom>
          <a:blipFill>
            <a:blip r:embed="rId7"/>
            <a:stretch>
              <a:fillRect/>
            </a:stretch>
          </a:blipFill>
        </p:spPr>
      </p:sp>
      <p:sp>
        <p:nvSpPr>
          <p:cNvPr id="10" name="Freeform 10"/>
          <p:cNvSpPr/>
          <p:nvPr/>
        </p:nvSpPr>
        <p:spPr>
          <a:xfrm>
            <a:off x="-3961553" y="8496489"/>
            <a:ext cx="7467517" cy="7187485"/>
          </a:xfrm>
          <a:custGeom>
            <a:avLst/>
            <a:gdLst/>
            <a:ahLst/>
            <a:cxnLst/>
            <a:rect l="l" t="t" r="r" b="b"/>
            <a:pathLst>
              <a:path w="7467517" h="7187485">
                <a:moveTo>
                  <a:pt x="0" y="0"/>
                </a:moveTo>
                <a:lnTo>
                  <a:pt x="7467516" y="0"/>
                </a:lnTo>
                <a:lnTo>
                  <a:pt x="7467516" y="7187484"/>
                </a:lnTo>
                <a:lnTo>
                  <a:pt x="0" y="7187484"/>
                </a:lnTo>
                <a:lnTo>
                  <a:pt x="0" y="0"/>
                </a:lnTo>
                <a:close/>
              </a:path>
            </a:pathLst>
          </a:custGeom>
          <a:blipFill>
            <a:blip r:embed="rId7"/>
            <a:stretch>
              <a:fillRect/>
            </a:stretch>
          </a:blipFill>
        </p:spPr>
      </p:sp>
      <p:sp>
        <p:nvSpPr>
          <p:cNvPr id="11" name="Freeform 11"/>
          <p:cNvSpPr/>
          <p:nvPr/>
        </p:nvSpPr>
        <p:spPr>
          <a:xfrm>
            <a:off x="-1067050" y="9334800"/>
            <a:ext cx="3189446" cy="7187485"/>
          </a:xfrm>
          <a:custGeom>
            <a:avLst/>
            <a:gdLst/>
            <a:ahLst/>
            <a:cxnLst/>
            <a:rect l="l" t="t" r="r" b="b"/>
            <a:pathLst>
              <a:path w="3189446" h="7187485">
                <a:moveTo>
                  <a:pt x="0" y="0"/>
                </a:moveTo>
                <a:lnTo>
                  <a:pt x="3189447" y="0"/>
                </a:lnTo>
                <a:lnTo>
                  <a:pt x="3189447" y="7187484"/>
                </a:lnTo>
                <a:lnTo>
                  <a:pt x="0" y="7187484"/>
                </a:lnTo>
                <a:lnTo>
                  <a:pt x="0" y="0"/>
                </a:lnTo>
                <a:close/>
              </a:path>
            </a:pathLst>
          </a:custGeom>
          <a:blipFill>
            <a:blip r:embed="rId8"/>
            <a:stretch>
              <a:fillRect/>
            </a:stretch>
          </a:blipFill>
        </p:spPr>
      </p:sp>
      <p:sp>
        <p:nvSpPr>
          <p:cNvPr id="12" name="Freeform 12"/>
          <p:cNvSpPr/>
          <p:nvPr/>
        </p:nvSpPr>
        <p:spPr>
          <a:xfrm flipV="1">
            <a:off x="15487811" y="-4650415"/>
            <a:ext cx="3083865" cy="6949554"/>
          </a:xfrm>
          <a:custGeom>
            <a:avLst/>
            <a:gdLst/>
            <a:ahLst/>
            <a:cxnLst/>
            <a:rect l="l" t="t" r="r" b="b"/>
            <a:pathLst>
              <a:path w="3083865" h="6949554">
                <a:moveTo>
                  <a:pt x="0" y="6949554"/>
                </a:moveTo>
                <a:lnTo>
                  <a:pt x="3083865" y="6949554"/>
                </a:lnTo>
                <a:lnTo>
                  <a:pt x="3083865" y="0"/>
                </a:lnTo>
                <a:lnTo>
                  <a:pt x="0" y="0"/>
                </a:lnTo>
                <a:lnTo>
                  <a:pt x="0" y="6949554"/>
                </a:lnTo>
                <a:close/>
              </a:path>
            </a:pathLst>
          </a:custGeom>
          <a:blipFill>
            <a:blip r:embed="rId8"/>
            <a:stretch>
              <a:fillRect/>
            </a:stretch>
          </a:blipFill>
        </p:spPr>
      </p:sp>
      <p:sp>
        <p:nvSpPr>
          <p:cNvPr id="14" name="TextBox 14"/>
          <p:cNvSpPr txBox="1"/>
          <p:nvPr/>
        </p:nvSpPr>
        <p:spPr>
          <a:xfrm>
            <a:off x="3657600" y="576580"/>
            <a:ext cx="12722860" cy="1560830"/>
          </a:xfrm>
          <a:prstGeom prst="rect">
            <a:avLst/>
          </a:prstGeom>
        </p:spPr>
        <p:txBody>
          <a:bodyPr wrap="square" lIns="0" tIns="0" rIns="0" bIns="0" rtlCol="0" anchor="t">
            <a:spAutoFit/>
          </a:bodyPr>
          <a:lstStyle/>
          <a:p>
            <a:pPr algn="l">
              <a:lnSpc>
                <a:spcPts val="12175"/>
              </a:lnSpc>
            </a:pPr>
            <a:r>
              <a:rPr lang="en-US" sz="8700">
                <a:solidFill>
                  <a:srgbClr val="6E4823"/>
                </a:solidFill>
                <a:latin typeface="Kingred Modern"/>
                <a:ea typeface="Kingred Modern"/>
                <a:cs typeface="Kingred Modern"/>
                <a:sym typeface="Kingred Modern"/>
              </a:rPr>
              <a:t>Module Descriptions</a:t>
            </a:r>
            <a:endParaRPr lang="en-US" sz="8700">
              <a:solidFill>
                <a:srgbClr val="6E4823"/>
              </a:solidFill>
              <a:latin typeface="Kingred Modern"/>
              <a:ea typeface="Kingred Modern"/>
              <a:cs typeface="Kingred Modern"/>
              <a:sym typeface="Kingred Modern"/>
            </a:endParaRPr>
          </a:p>
        </p:txBody>
      </p:sp>
      <p:sp>
        <p:nvSpPr>
          <p:cNvPr id="15" name="TextBox 15"/>
          <p:cNvSpPr txBox="1"/>
          <p:nvPr/>
        </p:nvSpPr>
        <p:spPr>
          <a:xfrm>
            <a:off x="1600200" y="3162300"/>
            <a:ext cx="7258685" cy="2277110"/>
          </a:xfrm>
          <a:prstGeom prst="rect">
            <a:avLst/>
          </a:prstGeom>
        </p:spPr>
        <p:txBody>
          <a:bodyPr wrap="square" lIns="0" tIns="0" rIns="0" bIns="0" rtlCol="0" anchor="t">
            <a:spAutoFit/>
          </a:bodyPr>
          <a:lstStyle/>
          <a:p>
            <a:pPr algn="l">
              <a:lnSpc>
                <a:spcPct val="100000"/>
              </a:lnSpc>
            </a:pPr>
            <a:r>
              <a:rPr lang="en-US" sz="2800" b="1">
                <a:solidFill>
                  <a:schemeClr val="accent6">
                    <a:lumMod val="50000"/>
                  </a:schemeClr>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E. Impute Missing Values Module</a:t>
            </a:r>
            <a:endParaRPr lang="en-US" sz="2800" b="1">
              <a:solidFill>
                <a:schemeClr val="accent6">
                  <a:lumMod val="50000"/>
                </a:schemeClr>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342900" indent="-342900" algn="l">
              <a:lnSpc>
                <a:spcPct val="100000"/>
              </a:lnSpc>
              <a:buFont typeface="Arial" panose="020B0604020202020204" pitchFamily="34" charset="0"/>
              <a:buChar char="•"/>
            </a:pPr>
            <a:r>
              <a:rPr lang="en-US" sz="2400">
                <a:solidFill>
                  <a:schemeClr val="accent6">
                    <a:lumMod val="50000"/>
                  </a:schemeClr>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Purpose: To handle missing production values in the dataset.</a:t>
            </a:r>
            <a:endParaRPr lang="en-US" sz="2400">
              <a:solidFill>
                <a:schemeClr val="accent6">
                  <a:lumMod val="50000"/>
                </a:schemeClr>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algn="l">
              <a:lnSpc>
                <a:spcPct val="100000"/>
              </a:lnSpc>
            </a:pPr>
            <a:r>
              <a:rPr lang="en-US" sz="2400">
                <a:solidFill>
                  <a:schemeClr val="accent6">
                    <a:lumMod val="50000"/>
                  </a:schemeClr>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Functionality:</a:t>
            </a:r>
            <a:endParaRPr lang="en-US" sz="2400">
              <a:solidFill>
                <a:schemeClr val="accent6">
                  <a:lumMod val="50000"/>
                </a:schemeClr>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a:p>
            <a:pPr marL="342900" indent="-342900" algn="l">
              <a:lnSpc>
                <a:spcPct val="100000"/>
              </a:lnSpc>
              <a:buFont typeface="Arial" panose="020B0604020202020204" pitchFamily="34" charset="0"/>
              <a:buChar char="•"/>
            </a:pPr>
            <a:r>
              <a:rPr lang="en-US" sz="2400">
                <a:solidFill>
                  <a:schemeClr val="accent6">
                    <a:lumMod val="50000"/>
                  </a:schemeClr>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rPr>
              <a:t>Replaces NA values in the production column with the mean production value of the dataset.</a:t>
            </a:r>
            <a:endParaRPr lang="en-US" sz="2400">
              <a:solidFill>
                <a:schemeClr val="accent6">
                  <a:lumMod val="50000"/>
                </a:schemeClr>
              </a:solidFill>
              <a:latin typeface="Helvetica World" panose="020B0500040000020004" charset="-122"/>
              <a:ea typeface="Helvetica World" panose="020B0500040000020004" charset="-122"/>
              <a:cs typeface="Helvetica World" panose="020B0500040000020004" charset="-122"/>
              <a:sym typeface="Helvetica World" panose="020B0500040000020004" charset="-122"/>
            </a:endParaRPr>
          </a:p>
        </p:txBody>
      </p:sp>
      <p:sp>
        <p:nvSpPr>
          <p:cNvPr id="17" name="Text Box 16"/>
          <p:cNvSpPr txBox="1"/>
          <p:nvPr/>
        </p:nvSpPr>
        <p:spPr>
          <a:xfrm>
            <a:off x="9570720" y="2857500"/>
            <a:ext cx="8199120" cy="3074670"/>
          </a:xfrm>
          <a:prstGeom prst="rect">
            <a:avLst/>
          </a:prstGeom>
          <a:noFill/>
        </p:spPr>
        <p:txBody>
          <a:bodyPr wrap="square" rtlCol="0">
            <a:noAutofit/>
          </a:bodyPr>
          <a:p>
            <a:r>
              <a:rPr lang="en-US" sz="2800" b="1">
                <a:solidFill>
                  <a:schemeClr val="accent6">
                    <a:lumMod val="50000"/>
                  </a:schemeClr>
                </a:solidFill>
                <a:latin typeface="Helvetica World" panose="020B0500040000020004" charset="-122"/>
                <a:cs typeface="Helvetica World" panose="020B0500040000020004" charset="-122"/>
              </a:rPr>
              <a:t>F. </a:t>
            </a:r>
            <a:r>
              <a:rPr lang="en-IN" altLang="en-US" sz="2800" b="1">
                <a:solidFill>
                  <a:schemeClr val="accent6">
                    <a:lumMod val="50000"/>
                  </a:schemeClr>
                </a:solidFill>
                <a:latin typeface="Helvetica World" panose="020B0500040000020004" charset="-122"/>
                <a:cs typeface="Helvetica World" panose="020B0500040000020004" charset="-122"/>
              </a:rPr>
              <a:t> </a:t>
            </a:r>
            <a:r>
              <a:rPr lang="en-US" sz="2800" b="1">
                <a:solidFill>
                  <a:schemeClr val="accent6">
                    <a:lumMod val="50000"/>
                  </a:schemeClr>
                </a:solidFill>
                <a:latin typeface="Helvetica World" panose="020B0500040000020004" charset="-122"/>
                <a:cs typeface="Helvetica World" panose="020B0500040000020004" charset="-122"/>
              </a:rPr>
              <a:t>Fertilizer &amp; Pesticide Recommendation Module</a:t>
            </a:r>
            <a:endParaRPr lang="en-US" sz="2800" b="1">
              <a:solidFill>
                <a:schemeClr val="accent6">
                  <a:lumMod val="50000"/>
                </a:schemeClr>
              </a:solidFill>
              <a:latin typeface="Helvetica World" panose="020B0500040000020004" charset="-122"/>
              <a:cs typeface="Helvetica World" panose="020B0500040000020004" charset="-122"/>
            </a:endParaRPr>
          </a:p>
          <a:p>
            <a:pPr marL="342900" indent="-342900">
              <a:buFont typeface="Arial" panose="020B0604020202020204" pitchFamily="34" charset="0"/>
              <a:buChar char="•"/>
            </a:pPr>
            <a:r>
              <a:rPr lang="en-US" sz="2400">
                <a:solidFill>
                  <a:schemeClr val="accent6">
                    <a:lumMod val="50000"/>
                  </a:schemeClr>
                </a:solidFill>
                <a:latin typeface="Helvetica World" panose="020B0500040000020004" charset="-122"/>
                <a:cs typeface="Helvetica World" panose="020B0500040000020004" charset="-122"/>
              </a:rPr>
              <a:t>Purpose: To recommend suitable fertilizers and pesticides for a specific crop and seed.</a:t>
            </a:r>
            <a:endParaRPr lang="en-US" sz="2400">
              <a:solidFill>
                <a:schemeClr val="accent6">
                  <a:lumMod val="50000"/>
                </a:schemeClr>
              </a:solidFill>
              <a:latin typeface="Helvetica World" panose="020B0500040000020004" charset="-122"/>
              <a:cs typeface="Helvetica World" panose="020B0500040000020004" charset="-122"/>
            </a:endParaRPr>
          </a:p>
          <a:p>
            <a:r>
              <a:rPr lang="en-US" sz="2400">
                <a:solidFill>
                  <a:schemeClr val="accent6">
                    <a:lumMod val="50000"/>
                  </a:schemeClr>
                </a:solidFill>
                <a:latin typeface="Helvetica World" panose="020B0500040000020004" charset="-122"/>
                <a:cs typeface="Helvetica World" panose="020B0500040000020004" charset="-122"/>
              </a:rPr>
              <a:t>Functionality:</a:t>
            </a:r>
            <a:endParaRPr lang="en-US" sz="2400">
              <a:solidFill>
                <a:schemeClr val="accent6">
                  <a:lumMod val="50000"/>
                </a:schemeClr>
              </a:solidFill>
              <a:latin typeface="Helvetica World" panose="020B0500040000020004" charset="-122"/>
              <a:cs typeface="Helvetica World" panose="020B0500040000020004" charset="-122"/>
            </a:endParaRPr>
          </a:p>
          <a:p>
            <a:pPr marL="342900" indent="-342900">
              <a:buFont typeface="Arial" panose="020B0604020202020204" pitchFamily="34" charset="0"/>
              <a:buChar char="•"/>
            </a:pPr>
            <a:r>
              <a:rPr lang="en-US" sz="2400">
                <a:solidFill>
                  <a:schemeClr val="accent6">
                    <a:lumMod val="50000"/>
                  </a:schemeClr>
                </a:solidFill>
                <a:latin typeface="Helvetica World" panose="020B0500040000020004" charset="-122"/>
                <a:cs typeface="Helvetica World" panose="020B0500040000020004" charset="-122"/>
              </a:rPr>
              <a:t>Filters a dataset based on the crop and seed name to provide corresponding fertilizer and pesticide recommendations.</a:t>
            </a:r>
            <a:endParaRPr lang="en-US" sz="2400">
              <a:solidFill>
                <a:schemeClr val="accent6">
                  <a:lumMod val="50000"/>
                </a:schemeClr>
              </a:solidFill>
              <a:latin typeface="Helvetica World" panose="020B0500040000020004" charset="-122"/>
              <a:cs typeface="Helvetica World" panose="020B0500040000020004" charset="-122"/>
            </a:endParaRPr>
          </a:p>
          <a:p>
            <a:pPr marL="342900" indent="-342900">
              <a:buFont typeface="Arial" panose="020B0604020202020204" pitchFamily="34" charset="0"/>
              <a:buChar char="•"/>
            </a:pPr>
            <a:r>
              <a:rPr lang="en-US" sz="2400">
                <a:solidFill>
                  <a:schemeClr val="accent6">
                    <a:lumMod val="50000"/>
                  </a:schemeClr>
                </a:solidFill>
                <a:latin typeface="Helvetica World" panose="020B0500040000020004" charset="-122"/>
                <a:cs typeface="Helvetica World" panose="020B0500040000020004" charset="-122"/>
              </a:rPr>
              <a:t>Returns the unique recommendations formatted for clarity</a:t>
            </a:r>
            <a:r>
              <a:rPr lang="en-US" sz="2400" b="1">
                <a:solidFill>
                  <a:schemeClr val="accent6">
                    <a:lumMod val="50000"/>
                  </a:schemeClr>
                </a:solidFill>
                <a:latin typeface="Helvetica World" panose="020B0500040000020004" charset="-122"/>
                <a:cs typeface="Helvetica World" panose="020B0500040000020004" charset="-122"/>
              </a:rPr>
              <a:t>.</a:t>
            </a:r>
            <a:endParaRPr lang="en-US" sz="2400" b="1">
              <a:solidFill>
                <a:schemeClr val="accent6">
                  <a:lumMod val="50000"/>
                </a:schemeClr>
              </a:solidFill>
              <a:latin typeface="Helvetica World" panose="020B0500040000020004" charset="-122"/>
              <a:cs typeface="Helvetica World" panose="020B0500040000020004" charset="-122"/>
            </a:endParaRPr>
          </a:p>
        </p:txBody>
      </p:sp>
      <p:sp>
        <p:nvSpPr>
          <p:cNvPr id="18" name="Text Box 17"/>
          <p:cNvSpPr txBox="1"/>
          <p:nvPr/>
        </p:nvSpPr>
        <p:spPr>
          <a:xfrm>
            <a:off x="3810000" y="6438900"/>
            <a:ext cx="10012680" cy="3107690"/>
          </a:xfrm>
          <a:prstGeom prst="rect">
            <a:avLst/>
          </a:prstGeom>
          <a:noFill/>
        </p:spPr>
        <p:txBody>
          <a:bodyPr wrap="square" rtlCol="0">
            <a:spAutoFit/>
          </a:bodyPr>
          <a:p>
            <a:r>
              <a:rPr lang="en-US" sz="2800" b="1">
                <a:solidFill>
                  <a:schemeClr val="accent6">
                    <a:lumMod val="50000"/>
                  </a:schemeClr>
                </a:solidFill>
              </a:rPr>
              <a:t>G. Crop Details Module</a:t>
            </a:r>
            <a:endParaRPr lang="en-US" sz="2800" b="1">
              <a:solidFill>
                <a:schemeClr val="accent6">
                  <a:lumMod val="50000"/>
                </a:schemeClr>
              </a:solidFill>
            </a:endParaRPr>
          </a:p>
          <a:p>
            <a:pPr marL="342900" indent="-342900">
              <a:buFont typeface="Arial" panose="020B0604020202020204" pitchFamily="34" charset="0"/>
              <a:buChar char="•"/>
            </a:pPr>
            <a:r>
              <a:rPr lang="en-US" sz="2400">
                <a:solidFill>
                  <a:schemeClr val="accent6">
                    <a:lumMod val="50000"/>
                  </a:schemeClr>
                </a:solidFill>
              </a:rPr>
              <a:t>Purpose: To provide detailed information about specific crops and their seeds.</a:t>
            </a:r>
            <a:endParaRPr lang="en-US" sz="2400">
              <a:solidFill>
                <a:schemeClr val="accent6">
                  <a:lumMod val="50000"/>
                </a:schemeClr>
              </a:solidFill>
            </a:endParaRPr>
          </a:p>
          <a:p>
            <a:r>
              <a:rPr lang="en-US" sz="2400">
                <a:solidFill>
                  <a:schemeClr val="accent6">
                    <a:lumMod val="50000"/>
                  </a:schemeClr>
                </a:solidFill>
              </a:rPr>
              <a:t>Functionality:</a:t>
            </a:r>
            <a:endParaRPr lang="en-US" sz="2400">
              <a:solidFill>
                <a:schemeClr val="accent6">
                  <a:lumMod val="50000"/>
                </a:schemeClr>
              </a:solidFill>
            </a:endParaRPr>
          </a:p>
          <a:p>
            <a:pPr marL="342900" indent="-342900">
              <a:buFont typeface="Arial" panose="020B0604020202020204" pitchFamily="34" charset="0"/>
              <a:buChar char="•"/>
            </a:pPr>
            <a:r>
              <a:rPr lang="en-US" sz="2400">
                <a:solidFill>
                  <a:schemeClr val="accent6">
                    <a:lumMod val="50000"/>
                  </a:schemeClr>
                </a:solidFill>
              </a:rPr>
              <a:t>Retrieves data such as seed rate, average yield, location, and special features based on crop and seed names.</a:t>
            </a:r>
            <a:endParaRPr lang="en-US" sz="2400">
              <a:solidFill>
                <a:schemeClr val="accent6">
                  <a:lumMod val="50000"/>
                </a:schemeClr>
              </a:solidFill>
            </a:endParaRPr>
          </a:p>
          <a:p>
            <a:pPr marL="342900" indent="-342900">
              <a:buFont typeface="Arial" panose="020B0604020202020204" pitchFamily="34" charset="0"/>
              <a:buChar char="•"/>
            </a:pPr>
            <a:r>
              <a:rPr lang="en-US" sz="2400">
                <a:solidFill>
                  <a:schemeClr val="accent6">
                    <a:lumMod val="50000"/>
                  </a:schemeClr>
                </a:solidFill>
              </a:rPr>
              <a:t>Formats and organizes the output to eliminate duplicates and provide a clear summary.</a:t>
            </a:r>
            <a:endParaRPr lang="en-US" sz="2400">
              <a:solidFill>
                <a:schemeClr val="accent6">
                  <a:lumMod val="50000"/>
                </a:schemeClr>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9120</Words>
  <Application>WPS Presentation</Application>
  <PresentationFormat>On-screen Show (4:3)</PresentationFormat>
  <Paragraphs>198</Paragraphs>
  <Slides>16</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16</vt:i4>
      </vt:variant>
    </vt:vector>
  </HeadingPairs>
  <TitlesOfParts>
    <vt:vector size="30" baseType="lpstr">
      <vt:lpstr>Arial</vt:lpstr>
      <vt:lpstr>SimSun</vt:lpstr>
      <vt:lpstr>Wingdings</vt:lpstr>
      <vt:lpstr>Kingred Modern</vt:lpstr>
      <vt:lpstr>Segoe Print</vt:lpstr>
      <vt:lpstr>Bookman Old Style</vt:lpstr>
      <vt:lpstr>Helvetica World</vt:lpstr>
      <vt:lpstr>Wingdings</vt:lpstr>
      <vt:lpstr>Times New Roman</vt:lpstr>
      <vt:lpstr>Arial</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Narthana</cp:lastModifiedBy>
  <cp:revision>4</cp:revision>
  <dcterms:created xsi:type="dcterms:W3CDTF">2006-08-16T00:00:00Z</dcterms:created>
  <dcterms:modified xsi:type="dcterms:W3CDTF">2024-10-01T06:44:32Z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8CC6F71064CE4C08A80A24B4B9E278CC_13</vt:lpwstr>
  </property>
  <property fmtid="{D5CDD505-2E9C-101B-9397-08002B2CF9AE}" pid="3" name="KSOProductBuildVer">
    <vt:lpwstr>1033-12.2.0.18283</vt:lpwstr>
  </property>
</Properties>
</file>